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comments/comment15.xml" ContentType="application/vnd.openxmlformats-officedocument.presentationml.comments+xml"/>
  <Override PartName="/ppt/slides/slide1.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_rels/slide26.xml.rels" ContentType="application/vnd.openxmlformats-package.relationships+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media/image28.png" ContentType="image/png"/>
  <Override PartName="/ppt/media/image1.jpeg" ContentType="image/jpeg"/>
  <Override PartName="/ppt/media/image17.jpeg" ContentType="image/jpeg"/>
  <Override PartName="/ppt/media/image3.png" ContentType="image/png"/>
  <Override PartName="/ppt/media/image9.jpeg" ContentType="image/jpeg"/>
  <Override PartName="/ppt/media/image2.png" ContentType="image/png"/>
  <Override PartName="/ppt/media/image4.png" ContentType="image/png"/>
  <Override PartName="/ppt/media/image5.png" ContentType="image/png"/>
  <Override PartName="/ppt/media/image6.png" ContentType="image/png"/>
  <Override PartName="/ppt/media/image34.jpeg" ContentType="image/jpeg"/>
  <Override PartName="/ppt/media/image7.png" ContentType="image/png"/>
  <Override PartName="/ppt/media/image8.png" ContentType="image/png"/>
  <Override PartName="/ppt/media/image10.jpeg" ContentType="image/jpeg"/>
  <Override PartName="/ppt/media/image11.png" ContentType="image/png"/>
  <Override PartName="/ppt/media/image12.png" ContentType="image/png"/>
  <Override PartName="/ppt/media/image18.jpeg" ContentType="image/jpeg"/>
  <Override PartName="/ppt/media/image13.png" ContentType="image/png"/>
  <Override PartName="/ppt/media/image14.jpeg" ContentType="image/jpeg"/>
  <Override PartName="/ppt/media/image15.jpeg" ContentType="image/jpeg"/>
  <Override PartName="/ppt/media/image39.png" ContentType="image/png"/>
  <Override PartName="/ppt/media/image16.jpeg" ContentType="image/jpeg"/>
  <Override PartName="/ppt/media/image19.jpeg" ContentType="image/jpeg"/>
  <Override PartName="/ppt/media/image20.png" ContentType="image/png"/>
  <Override PartName="/ppt/media/image21.png" ContentType="image/png"/>
  <Override PartName="/ppt/media/image22.jpeg" ContentType="image/jpeg"/>
  <Override PartName="/ppt/media/image23.png" ContentType="image/png"/>
  <Override PartName="/ppt/media/image47.jpeg" ContentType="image/jpeg"/>
  <Override PartName="/ppt/media/image24.jpeg" ContentType="image/jpeg"/>
  <Override PartName="/ppt/media/image25.png" ContentType="image/png"/>
  <Override PartName="/ppt/media/image36.jpeg" ContentType="image/jpeg"/>
  <Override PartName="/ppt/media/image26.png" ContentType="image/png"/>
  <Override PartName="/ppt/media/image27.png" ContentType="image/png"/>
  <Override PartName="/ppt/media/image29.jpeg" ContentType="image/jpeg"/>
  <Override PartName="/ppt/media/image30.png" ContentType="image/png"/>
  <Override PartName="/ppt/media/image31.jpeg" ContentType="image/jpeg"/>
  <Override PartName="/ppt/media/image42.png" ContentType="image/png"/>
  <Override PartName="/ppt/media/image32.jpeg" ContentType="image/jpeg"/>
  <Override PartName="/ppt/media/image33.jpeg" ContentType="image/jpeg"/>
  <Override PartName="/ppt/media/image35.jpeg" ContentType="image/jpeg"/>
  <Override PartName="/ppt/media/image37.jpeg" ContentType="image/jpeg"/>
  <Override PartName="/ppt/media/image38.jpeg" ContentType="image/jpeg"/>
  <Override PartName="/ppt/media/image45.png" ContentType="image/png"/>
  <Override PartName="/ppt/media/image40.png" ContentType="image/png"/>
  <Override PartName="/ppt/media/image41.png" ContentType="image/png"/>
  <Override PartName="/ppt/media/image43.png" ContentType="image/png"/>
  <Override PartName="/ppt/media/image44.png" ContentType="image/png"/>
  <Override PartName="/ppt/media/image46.png" ContentType="image/png"/>
  <Override PartName="/ppt/commentAuthors.xml" ContentType="application/vnd.openxmlformats-officedocument.presentationml.commentAuthor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Lst>
  <p:sldSz cx="10080625" cy="5670550"/>
  <p:notesSz cx="7559675" cy="10691812"/>
</p:presentation>
</file>

<file path=ppt/commentAuthors.xml><?xml version="1.0" encoding="utf-8"?>
<p:cmAuthorLst xmlns:p="http://schemas.openxmlformats.org/presentationml/2006/main">
  <p:cmAuthor id="0" name="" initials="" lastIdx="1"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commentAuthors" Target="commentAuthors.xml"/>
</Relationships>
</file>

<file path=ppt/comments/comment15.xml><?xml version="1.0" encoding="utf-8"?>
<p:cmLst xmlns:p="http://schemas.openxmlformats.org/presentationml/2006/main">
  <p:cm authorId="0" dt="2021-10-21T09:31:55.000000000" idx="1">
    <p:pos x="0" y="0"/>
    <p:text/>
  </p:cm>
</p:cmLst>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215640" y="811800"/>
            <a:ext cx="7127280" cy="4008960"/>
          </a:xfrm>
          <a:prstGeom prst="rect">
            <a:avLst/>
          </a:prstGeom>
        </p:spPr>
        <p:txBody>
          <a:bodyPr lIns="0" rIns="0" tIns="0" bIns="0" anchor="ctr">
            <a:noAutofit/>
          </a:bodyPr>
          <a:p>
            <a:pPr algn="ctr"/>
            <a:r>
              <a:rPr b="0" lang="fr-FR" sz="4400" spc="-1" strike="noStrike">
                <a:latin typeface="Arial"/>
              </a:rPr>
              <a:t>Cliquez pour déplacer la diapo</a:t>
            </a:r>
            <a:endParaRPr b="0" lang="fr-FR" sz="4400" spc="-1" strike="noStrike">
              <a:latin typeface="Arial"/>
            </a:endParaRPr>
          </a:p>
        </p:txBody>
      </p:sp>
      <p:sp>
        <p:nvSpPr>
          <p:cNvPr id="42" name="PlaceHolder 2"/>
          <p:cNvSpPr>
            <a:spLocks noGrp="1"/>
          </p:cNvSpPr>
          <p:nvPr>
            <p:ph type="body"/>
          </p:nvPr>
        </p:nvSpPr>
        <p:spPr>
          <a:xfrm>
            <a:off x="756000" y="5077800"/>
            <a:ext cx="6047640" cy="4810680"/>
          </a:xfrm>
          <a:prstGeom prst="rect">
            <a:avLst/>
          </a:prstGeom>
        </p:spPr>
        <p:txBody>
          <a:bodyPr lIns="0" rIns="0" tIns="0" bIns="0">
            <a:noAutofit/>
          </a:bodyPr>
          <a:p>
            <a:r>
              <a:rPr b="0" lang="fr-FR" sz="2810" spc="-1" strike="noStrike">
                <a:latin typeface="Arial"/>
              </a:rPr>
              <a:t>Cliquez pour modifier le format des notes</a:t>
            </a:r>
            <a:endParaRPr b="0" lang="fr-FR" sz="2810" spc="-1" strike="noStrike">
              <a:latin typeface="Arial"/>
            </a:endParaRPr>
          </a:p>
        </p:txBody>
      </p:sp>
      <p:sp>
        <p:nvSpPr>
          <p:cNvPr id="43" name="PlaceHolder 3"/>
          <p:cNvSpPr>
            <a:spLocks noGrp="1"/>
          </p:cNvSpPr>
          <p:nvPr>
            <p:ph type="hdr"/>
          </p:nvPr>
        </p:nvSpPr>
        <p:spPr>
          <a:xfrm>
            <a:off x="0" y="0"/>
            <a:ext cx="3280680" cy="533880"/>
          </a:xfrm>
          <a:prstGeom prst="rect">
            <a:avLst/>
          </a:prstGeom>
        </p:spPr>
        <p:txBody>
          <a:bodyPr lIns="0" rIns="0" tIns="0" bIns="0">
            <a:noAutofit/>
          </a:bodyPr>
          <a:p>
            <a:r>
              <a:rPr b="0" lang="fr-FR" sz="1400" spc="-1" strike="noStrike">
                <a:latin typeface="Times New Roman"/>
              </a:rPr>
              <a:t>&lt;en-tête&gt;</a:t>
            </a:r>
            <a:endParaRPr b="0" lang="fr-FR" sz="1400" spc="-1" strike="noStrike">
              <a:latin typeface="Times New Roman"/>
            </a:endParaRPr>
          </a:p>
        </p:txBody>
      </p:sp>
      <p:sp>
        <p:nvSpPr>
          <p:cNvPr id="44" name="PlaceHolder 4"/>
          <p:cNvSpPr>
            <a:spLocks noGrp="1"/>
          </p:cNvSpPr>
          <p:nvPr>
            <p:ph type="dt"/>
          </p:nvPr>
        </p:nvSpPr>
        <p:spPr>
          <a:xfrm>
            <a:off x="4278600" y="0"/>
            <a:ext cx="3280680" cy="533880"/>
          </a:xfrm>
          <a:prstGeom prst="rect">
            <a:avLst/>
          </a:prstGeom>
        </p:spPr>
        <p:txBody>
          <a:bodyPr lIns="0" rIns="0" tIns="0" bIns="0">
            <a:noAutofit/>
          </a:bodyPr>
          <a:p>
            <a:pPr algn="r"/>
            <a:r>
              <a:rPr b="0" lang="fr-FR" sz="1400" spc="-1" strike="noStrike">
                <a:latin typeface="Times New Roman"/>
              </a:rPr>
              <a:t>&lt;date/heure&gt;</a:t>
            </a:r>
            <a:endParaRPr b="0" lang="fr-FR" sz="1400" spc="-1" strike="noStrike">
              <a:latin typeface="Times New Roman"/>
            </a:endParaRPr>
          </a:p>
        </p:txBody>
      </p:sp>
      <p:sp>
        <p:nvSpPr>
          <p:cNvPr id="45" name="PlaceHolder 5"/>
          <p:cNvSpPr>
            <a:spLocks noGrp="1"/>
          </p:cNvSpPr>
          <p:nvPr>
            <p:ph type="ftr"/>
          </p:nvPr>
        </p:nvSpPr>
        <p:spPr>
          <a:xfrm>
            <a:off x="0" y="10157400"/>
            <a:ext cx="3280680" cy="533880"/>
          </a:xfrm>
          <a:prstGeom prst="rect">
            <a:avLst/>
          </a:prstGeom>
        </p:spPr>
        <p:txBody>
          <a:bodyPr lIns="0" rIns="0" tIns="0" bIns="0" anchor="b">
            <a:noAutofit/>
          </a:bodyPr>
          <a:p>
            <a:r>
              <a:rPr b="0" lang="fr-FR" sz="1400" spc="-1" strike="noStrike">
                <a:latin typeface="Times New Roman"/>
              </a:rPr>
              <a:t>&lt;pied de page&gt;</a:t>
            </a:r>
            <a:endParaRPr b="0" lang="fr-FR" sz="1400" spc="-1" strike="noStrike">
              <a:latin typeface="Times New Roman"/>
            </a:endParaRPr>
          </a:p>
        </p:txBody>
      </p:sp>
      <p:sp>
        <p:nvSpPr>
          <p:cNvPr id="46" name="PlaceHolder 6"/>
          <p:cNvSpPr>
            <a:spLocks noGrp="1"/>
          </p:cNvSpPr>
          <p:nvPr>
            <p:ph type="sldNum"/>
          </p:nvPr>
        </p:nvSpPr>
        <p:spPr>
          <a:xfrm>
            <a:off x="4278600" y="10157400"/>
            <a:ext cx="3280680" cy="533880"/>
          </a:xfrm>
          <a:prstGeom prst="rect">
            <a:avLst/>
          </a:prstGeom>
        </p:spPr>
        <p:txBody>
          <a:bodyPr lIns="0" rIns="0" tIns="0" bIns="0" anchor="b">
            <a:noAutofit/>
          </a:bodyPr>
          <a:p>
            <a:pPr algn="r"/>
            <a:fld id="{ABCC1755-CF7D-4826-A1EC-49904F095CFD}"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ldImg"/>
          </p:nvPr>
        </p:nvSpPr>
        <p:spPr>
          <a:xfrm>
            <a:off x="215640" y="811800"/>
            <a:ext cx="7127280" cy="4008960"/>
          </a:xfrm>
          <a:prstGeom prst="rect">
            <a:avLst/>
          </a:prstGeom>
        </p:spPr>
      </p:sp>
      <p:sp>
        <p:nvSpPr>
          <p:cNvPr id="150" name="PlaceHolder 2"/>
          <p:cNvSpPr>
            <a:spLocks noGrp="1"/>
          </p:cNvSpPr>
          <p:nvPr>
            <p:ph type="body"/>
          </p:nvPr>
        </p:nvSpPr>
        <p:spPr>
          <a:xfrm>
            <a:off x="756000" y="5077800"/>
            <a:ext cx="6047640" cy="4810680"/>
          </a:xfrm>
          <a:prstGeom prst="rect">
            <a:avLst/>
          </a:prstGeom>
        </p:spPr>
        <p:txBody>
          <a:bodyPr lIns="0" rIns="0" tIns="0" bIns="0">
            <a:spAutoFit/>
          </a:bodyPr>
          <a:p>
            <a:r>
              <a:rPr b="0" lang="fr-FR" sz="2000" spc="-1" strike="noStrike">
                <a:latin typeface="Arial"/>
              </a:rPr>
              <a:t>-Pas designer =&gt;création de logo</a:t>
            </a:r>
            <a:endParaRPr b="0" lang="fr-FR" sz="2000" spc="-1" strike="noStrike">
              <a:latin typeface="Arial"/>
            </a:endParaRPr>
          </a:p>
          <a:p>
            <a:r>
              <a:rPr b="0" lang="fr-FR" sz="2000" spc="-1" strike="noStrike">
                <a:latin typeface="Arial"/>
              </a:rPr>
              <a:t>-Moderne Noir et blanc couleur du salon</a:t>
            </a:r>
            <a:endParaRPr b="0" lang="fr-FR" sz="2000" spc="-1" strike="noStrike">
              <a:latin typeface="Arial"/>
            </a:endParaRPr>
          </a:p>
          <a:p>
            <a:r>
              <a:rPr b="0" lang="fr-FR" sz="2000" spc="-1" strike="noStrike">
                <a:latin typeface="Arial"/>
              </a:rPr>
              <a:t>-Traditionnel avec la police et les arabesque.</a:t>
            </a:r>
            <a:endParaRPr b="0" lang="fr-FR" sz="2000" spc="-1" strike="noStrike">
              <a:latin typeface="Arial"/>
            </a:endParaRPr>
          </a:p>
          <a:p>
            <a:r>
              <a:rPr b="0" lang="fr-FR" sz="2000" spc="-1" strike="noStrike">
                <a:latin typeface="Arial"/>
              </a:rPr>
              <a:t>-Rappel du milieu des barbiers avec les outils</a:t>
            </a:r>
            <a:endParaRPr b="0" lang="fr-FR" sz="2000" spc="-1" strike="noStrike">
              <a:latin typeface="Arial"/>
            </a:endParaRPr>
          </a:p>
          <a:p>
            <a:r>
              <a:rPr b="0" lang="fr-FR" sz="2000" spc="-1" strike="noStrike">
                <a:latin typeface="Arial"/>
              </a:rPr>
              <a:t>-Gimp SUPPRIMER le FONDde l’image pour que celle-ci puisse être mise un BACKGROUND de n’importe quelle couleur</a:t>
            </a:r>
            <a:endParaRPr b="0" lang="fr-FR" sz="2000" spc="-1" strike="noStrike">
              <a:latin typeface="Arial"/>
            </a:endParaRPr>
          </a:p>
          <a:p>
            <a:r>
              <a:rPr b="0" lang="fr-FR" sz="2000" spc="-1" strike="noStrike">
                <a:latin typeface="Arial"/>
              </a:rPr>
              <a:t>-Exporter en PNG</a:t>
            </a:r>
            <a:endParaRPr b="0" lang="fr-FR" sz="2000" spc="-1" strike="noStrike">
              <a:latin typeface="Arial"/>
            </a:endParaRPr>
          </a:p>
          <a:p>
            <a:r>
              <a:rPr b="0" lang="fr-FR" sz="2000" spc="-1" strike="noStrike">
                <a:latin typeface="Arial"/>
              </a:rPr>
              <a:t>-Ce logo est modifiable car il est requête depuis la base comme les autres images de la page </a:t>
            </a:r>
            <a:endParaRPr b="0" lang="fr-FR" sz="2000" spc="-1" strike="noStrike">
              <a:latin typeface="Arial"/>
            </a:endParaRPr>
          </a:p>
          <a:p>
            <a:r>
              <a:rPr b="0" lang="fr-FR" sz="2000" spc="-1" strike="noStrike">
                <a:latin typeface="Arial"/>
              </a:rPr>
              <a:t>Expérience pour relation avec un graphiste web designer</a:t>
            </a:r>
            <a:endParaRPr b="0" lang="fr-FR" sz="2000" spc="-1" strike="noStrike">
              <a:latin typeface="Arial"/>
            </a:endParaRPr>
          </a:p>
          <a:p>
            <a:endParaRPr b="0" lang="fr-FR"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sldImg"/>
          </p:nvPr>
        </p:nvSpPr>
        <p:spPr>
          <a:xfrm>
            <a:off x="215640" y="811800"/>
            <a:ext cx="7127280" cy="4008960"/>
          </a:xfrm>
          <a:prstGeom prst="rect">
            <a:avLst/>
          </a:prstGeom>
        </p:spPr>
      </p:sp>
      <p:sp>
        <p:nvSpPr>
          <p:cNvPr id="152"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rPr>
              <a:t>-ClientHeight mesure la hauteur au chargement de la page. Hauteur varie en fonction de l’écran utilisé.</a:t>
            </a:r>
            <a:endParaRPr b="0" lang="fr-FR" sz="1790" spc="-1" strike="noStrike">
              <a:latin typeface="Arial"/>
            </a:endParaRPr>
          </a:p>
          <a:p>
            <a:r>
              <a:rPr b="0" lang="fr-FR" sz="1790" spc="-1" strike="noStrike">
                <a:latin typeface="Arial"/>
              </a:rPr>
              <a:t>-IF = Exécution conditionnelle du code</a:t>
            </a:r>
            <a:endParaRPr b="0" lang="fr-FR" sz="1790" spc="-1" strike="noStrike">
              <a:latin typeface="Arial"/>
            </a:endParaRPr>
          </a:p>
          <a:p>
            <a:r>
              <a:rPr b="0" lang="fr-FR" sz="1790" spc="-1" strike="noStrike">
                <a:latin typeface="Arial"/>
              </a:rPr>
              <a:t>-For Itère sur la collection HTML contenu dans  variable SERVICES et ajout la class ContainerRotate</a:t>
            </a:r>
            <a:endParaRPr b="0" lang="fr-FR" sz="179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sldImg"/>
          </p:nvPr>
        </p:nvSpPr>
        <p:spPr>
          <a:xfrm>
            <a:off x="215640" y="811800"/>
            <a:ext cx="7127280" cy="4008960"/>
          </a:xfrm>
          <a:prstGeom prst="rect">
            <a:avLst/>
          </a:prstGeom>
        </p:spPr>
      </p:sp>
      <p:sp>
        <p:nvSpPr>
          <p:cNvPr id="154" name="TextShape 2"/>
          <p:cNvSpPr txBox="1"/>
          <p:nvPr/>
        </p:nvSpPr>
        <p:spPr>
          <a:xfrm>
            <a:off x="360000" y="5400000"/>
            <a:ext cx="6982200" cy="3673800"/>
          </a:xfrm>
          <a:prstGeom prst="rect">
            <a:avLst/>
          </a:prstGeom>
          <a:noFill/>
          <a:ln>
            <a:noFill/>
          </a:ln>
        </p:spPr>
        <p:txBody>
          <a:bodyPr lIns="90000" rIns="90000" tIns="45000" bIns="45000">
            <a:spAutoFit/>
          </a:bodyPr>
          <a:p>
            <a:pPr>
              <a:lnSpc>
                <a:spcPct val="100000"/>
              </a:lnSpc>
            </a:pPr>
            <a:r>
              <a:rPr b="0" lang="fr-FR" sz="1800" spc="-1" strike="noStrike">
                <a:latin typeface="Arial"/>
              </a:rPr>
              <a:t>Interface utilisateur pour la création d’un compte utilisateur</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latin typeface="Arial"/>
              </a:rPr>
              <a:t>-Le formulaire est composé de 3 champs </a:t>
            </a:r>
            <a:endParaRPr b="0" lang="fr-FR" sz="1800" spc="-1" strike="noStrike">
              <a:latin typeface="Arial"/>
            </a:endParaRPr>
          </a:p>
          <a:p>
            <a:pPr>
              <a:lnSpc>
                <a:spcPct val="100000"/>
              </a:lnSpc>
            </a:pPr>
            <a:r>
              <a:rPr b="0" lang="fr-FR" sz="1800" spc="-1" strike="noStrike">
                <a:latin typeface="Arial"/>
              </a:rPr>
              <a:t>-2 champs MDP pour la confirmation.</a:t>
            </a:r>
            <a:br/>
            <a:r>
              <a:rPr b="0" lang="fr-FR" sz="1800" spc="-1" strike="noStrike">
                <a:latin typeface="Arial"/>
              </a:rPr>
              <a:t>-Les contraintes a respecter sont MAJ MIN Chiffre SPECIAL 16</a:t>
            </a:r>
            <a:endParaRPr b="0" lang="fr-FR" sz="1800" spc="-1" strike="noStrike">
              <a:latin typeface="Arial"/>
            </a:endParaRPr>
          </a:p>
          <a:p>
            <a:pPr>
              <a:lnSpc>
                <a:spcPct val="100000"/>
              </a:lnSpc>
            </a:pPr>
            <a:r>
              <a:rPr b="0" lang="fr-FR" sz="1800" spc="-1" strike="noStrike">
                <a:latin typeface="Arial"/>
              </a:rPr>
              <a:t>Ces contraintes suivent les recommandations de l’ANSSI</a:t>
            </a:r>
            <a:endParaRPr b="0" lang="fr-FR" sz="1800" spc="-1" strike="noStrike">
              <a:latin typeface="Arial"/>
            </a:endParaRPr>
          </a:p>
          <a:p>
            <a:pPr>
              <a:lnSpc>
                <a:spcPct val="100000"/>
              </a:lnSpc>
            </a:pPr>
            <a:r>
              <a:rPr b="0" lang="fr-FR" sz="1800" spc="-1" strike="noStrike">
                <a:latin typeface="Arial"/>
              </a:rPr>
              <a:t>-De manière dynamique a chaque fois que l’utilisateur aura levé</a:t>
            </a:r>
            <a:endParaRPr b="0" lang="fr-FR" sz="1800" spc="-1" strike="noStrike">
              <a:latin typeface="Arial"/>
            </a:endParaRPr>
          </a:p>
          <a:p>
            <a:pPr>
              <a:lnSpc>
                <a:spcPct val="100000"/>
              </a:lnSpc>
            </a:pPr>
            <a:r>
              <a:rPr b="0" lang="fr-FR" sz="1800" spc="-1" strike="noStrike">
                <a:latin typeface="Arial"/>
              </a:rPr>
              <a:t>une des contrainte,l’élément ciblé passe du rouge au vert. </a:t>
            </a:r>
            <a:endParaRPr b="0" lang="fr-FR" sz="1800" spc="-1" strike="noStrike">
              <a:latin typeface="Arial"/>
            </a:endParaRPr>
          </a:p>
          <a:p>
            <a:pPr>
              <a:lnSpc>
                <a:spcPct val="100000"/>
              </a:lnSpc>
            </a:pPr>
            <a:r>
              <a:rPr b="0" lang="fr-FR" sz="1800" spc="-1" strike="noStrike">
                <a:latin typeface="Arial"/>
              </a:rPr>
              <a:t>-Une fois toutes les contraintes levées et que tout est passé au vert</a:t>
            </a:r>
            <a:endParaRPr b="0" lang="fr-FR" sz="1800" spc="-1" strike="noStrike">
              <a:latin typeface="Arial"/>
            </a:endParaRPr>
          </a:p>
          <a:p>
            <a:pPr>
              <a:lnSpc>
                <a:spcPct val="100000"/>
              </a:lnSpc>
            </a:pPr>
            <a:r>
              <a:rPr b="0" lang="fr-FR" sz="1800" spc="-1" strike="noStrike">
                <a:latin typeface="Arial"/>
              </a:rPr>
              <a:t>le bouton de validation devient accessible.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sldImg"/>
          </p:nvPr>
        </p:nvSpPr>
        <p:spPr>
          <a:xfrm>
            <a:off x="215640" y="811800"/>
            <a:ext cx="7127280" cy="4008960"/>
          </a:xfrm>
          <a:prstGeom prst="rect">
            <a:avLst/>
          </a:prstGeom>
        </p:spPr>
      </p:sp>
      <p:sp>
        <p:nvSpPr>
          <p:cNvPr id="156" name="PlaceHolder 2"/>
          <p:cNvSpPr>
            <a:spLocks noGrp="1"/>
          </p:cNvSpPr>
          <p:nvPr>
            <p:ph type="body"/>
          </p:nvPr>
        </p:nvSpPr>
        <p:spPr>
          <a:xfrm>
            <a:off x="792360" y="4992840"/>
            <a:ext cx="6047640" cy="5880240"/>
          </a:xfrm>
          <a:prstGeom prst="rect">
            <a:avLst/>
          </a:prstGeom>
        </p:spPr>
        <p:txBody>
          <a:bodyPr lIns="0" rIns="0" tIns="0" bIns="0">
            <a:spAutoFit/>
          </a:bodyPr>
          <a:p>
            <a:r>
              <a:rPr b="0" lang="fr-FR" sz="1790" spc="-1" strike="noStrike">
                <a:latin typeface="Arial"/>
              </a:rPr>
              <a:t>-Récupère HTML qui devra changer de couleur. Stock dans des Var qui porte le nom de la contrainte. </a:t>
            </a:r>
            <a:endParaRPr b="0" lang="fr-FR" sz="1790" spc="-1" strike="noStrike">
              <a:latin typeface="Arial"/>
            </a:endParaRPr>
          </a:p>
          <a:p>
            <a:r>
              <a:rPr b="0" lang="fr-FR" sz="1790" spc="-1" strike="noStrike">
                <a:latin typeface="Arial"/>
              </a:rPr>
              <a:t>-Avec la méthode Test je vérifie la CORRESPONDANCE les valeurs renvoyé dans FORMULAIRE avec une Expression Régulière pour chacune des contraintes,</a:t>
            </a:r>
            <a:endParaRPr b="0" lang="fr-FR" sz="1790" spc="-1" strike="noStrike">
              <a:latin typeface="Arial"/>
            </a:endParaRPr>
          </a:p>
          <a:p>
            <a:r>
              <a:rPr b="0" lang="fr-FR" sz="1790" spc="-1" strike="noStrike">
                <a:latin typeface="Arial"/>
              </a:rPr>
              <a:t>-chaque expression vérifie une seule contrainte et change la couleur d’un élément HTML en cas de correspondance</a:t>
            </a:r>
            <a:endParaRPr b="0" lang="fr-FR" sz="1790" spc="-1" strike="noStrike">
              <a:latin typeface="Arial"/>
            </a:endParaRPr>
          </a:p>
          <a:p>
            <a:r>
              <a:rPr b="0" lang="fr-FR" sz="1790" spc="-1" strike="noStrike">
                <a:latin typeface="Arial"/>
                <a:ea typeface="Microsoft YaHei"/>
              </a:rPr>
              <a:t>-Puis une seule Expression Regulière </a:t>
            </a:r>
            <a:r>
              <a:rPr b="0" lang="fr-FR" sz="1790" spc="-1" strike="noStrike">
                <a:latin typeface="Arial"/>
              </a:rPr>
              <a:t>pour activer le bouton de validation.</a:t>
            </a:r>
            <a:endParaRPr b="0" lang="fr-FR" sz="1790" spc="-1" strike="noStrike">
              <a:latin typeface="Arial"/>
            </a:endParaRPr>
          </a:p>
          <a:p>
            <a:r>
              <a:rPr b="0" lang="fr-FR" sz="1800" spc="-1" strike="noStrike">
                <a:latin typeface="Arial"/>
              </a:rPr>
              <a:t>-//  sont des métacaractères </a:t>
            </a:r>
            <a:endParaRPr b="0" lang="fr-FR" sz="1800" spc="-1" strike="noStrike">
              <a:latin typeface="Arial"/>
            </a:endParaRPr>
          </a:p>
          <a:p>
            <a:pPr>
              <a:lnSpc>
                <a:spcPct val="100000"/>
              </a:lnSpc>
            </a:pPr>
            <a:r>
              <a:rPr b="0" lang="fr-FR" sz="1800" spc="-1" strike="noStrike">
                <a:latin typeface="Arial"/>
              </a:rPr>
              <a:t>-Le patern [-] avec le trait d’union désigne un intervalle de recherche . </a:t>
            </a:r>
            <a:endParaRPr b="0" lang="fr-FR" sz="1800" spc="-1" strike="noStrike">
              <a:latin typeface="Arial"/>
            </a:endParaRPr>
          </a:p>
          <a:p>
            <a:pPr>
              <a:lnSpc>
                <a:spcPct val="100000"/>
              </a:lnSpc>
            </a:pPr>
            <a:r>
              <a:rPr b="0" lang="fr-FR" sz="1800" spc="-1" strike="noStrike">
                <a:latin typeface="Arial"/>
              </a:rPr>
              <a:t>-Le metacaractère ^ désigne le début de la chaine</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latin typeface="Arial"/>
              </a:rPr>
              <a:t>-(?=( permet de stocker une correspondance</a:t>
            </a:r>
            <a:endParaRPr b="0" lang="fr-FR" sz="1800" spc="-1" strike="noStrike">
              <a:latin typeface="Arial"/>
            </a:endParaRPr>
          </a:p>
          <a:p>
            <a:pPr>
              <a:lnSpc>
                <a:spcPct val="100000"/>
              </a:lnSpc>
            </a:pPr>
            <a:r>
              <a:rPr b="0" lang="fr-FR" sz="1800" spc="-1" strike="noStrike">
                <a:latin typeface="Arial"/>
              </a:rPr>
              <a:t>-Le  </a:t>
            </a:r>
            <a:r>
              <a:rPr b="0" lang="fr-FR" sz="1800" spc="-1" strike="noStrike">
                <a:latin typeface="Arial"/>
                <a:ea typeface="Arial"/>
              </a:rPr>
              <a:t>•</a:t>
            </a:r>
            <a:r>
              <a:rPr b="0" lang="fr-FR" sz="1800" spc="-1" strike="noStrike">
                <a:latin typeface="Arial"/>
              </a:rPr>
              <a:t>   Signifie tous les caractères</a:t>
            </a:r>
            <a:endParaRPr b="0" lang="fr-FR" sz="1800" spc="-1" strike="noStrike">
              <a:latin typeface="Arial"/>
            </a:endParaRPr>
          </a:p>
          <a:p>
            <a:pPr>
              <a:lnSpc>
                <a:spcPct val="100000"/>
              </a:lnSpc>
            </a:pPr>
            <a:r>
              <a:rPr b="0" lang="fr-FR" sz="1800" spc="-1" strike="noStrike">
                <a:latin typeface="Arial"/>
              </a:rPr>
              <a:t>-* ? quantifieur qui arrête sa recherche des la 1</a:t>
            </a:r>
            <a:r>
              <a:rPr b="0" lang="fr-FR" sz="1800" spc="-1" strike="noStrike" baseline="14000000">
                <a:latin typeface="Arial"/>
              </a:rPr>
              <a:t>er</a:t>
            </a:r>
            <a:r>
              <a:rPr b="0" lang="fr-FR" sz="1800" spc="-1" strike="noStrike">
                <a:latin typeface="Arial"/>
              </a:rPr>
              <a:t> correspondance</a:t>
            </a:r>
            <a:endParaRPr b="0" lang="fr-FR" sz="1800" spc="-1" strike="noStrike">
              <a:latin typeface="Arial"/>
            </a:endParaRPr>
          </a:p>
          <a:p>
            <a:pPr>
              <a:lnSpc>
                <a:spcPct val="100000"/>
              </a:lnSpc>
            </a:pPr>
            <a:r>
              <a:rPr b="0" lang="fr-FR" sz="1800" spc="-1" strike="noStrike">
                <a:latin typeface="Arial"/>
              </a:rPr>
              <a:t>-les accolades {un chiffre,} longueur minimale</a:t>
            </a:r>
            <a:endParaRPr b="0" lang="fr-FR" sz="1800" spc="-1" strike="noStrike">
              <a:latin typeface="Arial"/>
            </a:endParaRPr>
          </a:p>
          <a:p>
            <a:pPr>
              <a:lnSpc>
                <a:spcPct val="100000"/>
              </a:lnSpc>
            </a:pPr>
            <a:r>
              <a:rPr b="0" lang="fr-FR" sz="1800" spc="-1" strike="noStrike">
                <a:latin typeface="Arial"/>
              </a:rPr>
              <a:t>-$ désigne la fin de la chaine</a:t>
            </a:r>
            <a:endParaRPr b="0" lang="fr-FR" sz="1800" spc="-1" strike="noStrike">
              <a:latin typeface="Arial"/>
            </a:endParaRPr>
          </a:p>
          <a:p>
            <a:pPr>
              <a:lnSpc>
                <a:spcPct val="100000"/>
              </a:lnSpc>
            </a:pPr>
            <a:r>
              <a:rPr b="0" lang="fr-FR" sz="1800" spc="-1" strike="noStrike">
                <a:latin typeface="Arial"/>
              </a:rPr>
              <a:t>-{16,}la  fin de la chaine doit etre au moins de 16</a:t>
            </a:r>
            <a:endParaRPr b="0" lang="fr-FR" sz="1800" spc="-1" strike="noStrike">
              <a:latin typeface="Arial"/>
            </a:endParaRPr>
          </a:p>
          <a:p>
            <a:endParaRPr b="0" lang="fr-FR" sz="18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215640" y="811800"/>
            <a:ext cx="7127280" cy="4008960"/>
          </a:xfrm>
          <a:prstGeom prst="rect">
            <a:avLst/>
          </a:prstGeom>
        </p:spPr>
      </p:sp>
      <p:sp>
        <p:nvSpPr>
          <p:cNvPr id="158" name="PlaceHolder 2"/>
          <p:cNvSpPr>
            <a:spLocks noGrp="1"/>
          </p:cNvSpPr>
          <p:nvPr>
            <p:ph type="body"/>
          </p:nvPr>
        </p:nvSpPr>
        <p:spPr>
          <a:xfrm>
            <a:off x="756000" y="5077800"/>
            <a:ext cx="6047640" cy="5666760"/>
          </a:xfrm>
          <a:prstGeom prst="rect">
            <a:avLst/>
          </a:prstGeom>
        </p:spPr>
        <p:txBody>
          <a:bodyPr lIns="0" rIns="0" tIns="0" bIns="0">
            <a:spAutoFit/>
          </a:bodyPr>
          <a:p>
            <a:pPr marL="216000" indent="-216000">
              <a:lnSpc>
                <a:spcPct val="100000"/>
              </a:lnSpc>
            </a:pPr>
            <a:r>
              <a:rPr b="0" lang="fr-FR" sz="2000" spc="-1" strike="noStrike">
                <a:latin typeface="Arial"/>
                <a:ea typeface="Microsoft YaHei"/>
              </a:rPr>
              <a:t>-Admin relation One To Many</a:t>
            </a:r>
            <a:endParaRPr b="0" lang="fr-FR" sz="2000" spc="-1" strike="noStrike">
              <a:latin typeface="Arial"/>
            </a:endParaRPr>
          </a:p>
          <a:p>
            <a:pPr marL="216000" indent="-216000">
              <a:lnSpc>
                <a:spcPct val="100000"/>
              </a:lnSpc>
            </a:pPr>
            <a:r>
              <a:rPr b="0" lang="fr-FR" sz="2000" spc="-1" strike="noStrike">
                <a:latin typeface="Arial"/>
              </a:rPr>
              <a:t>- Table admin  =  Auteur permet de savoir qui effectue des modifications ou Ajoute du contenu.</a:t>
            </a:r>
            <a:endParaRPr b="0" lang="fr-FR" sz="2000" spc="-1" strike="noStrike">
              <a:latin typeface="Arial"/>
            </a:endParaRPr>
          </a:p>
          <a:p>
            <a:pPr marL="216000" indent="-216000">
              <a:lnSpc>
                <a:spcPct val="100000"/>
              </a:lnSpc>
            </a:pPr>
            <a:r>
              <a:rPr b="0" lang="fr-FR" sz="2000" spc="-1" strike="noStrike">
                <a:latin typeface="Arial"/>
              </a:rPr>
              <a:t>   </a:t>
            </a:r>
            <a:r>
              <a:rPr b="0" lang="fr-FR" sz="2000" spc="-1" strike="noStrike">
                <a:latin typeface="Arial"/>
              </a:rPr>
              <a:t>Sur chaque ligne  dans easy admin, il y a le nom de l’auteur du contenu.</a:t>
            </a:r>
            <a:endParaRPr b="0" lang="fr-FR" sz="2000" spc="-1" strike="noStrike">
              <a:latin typeface="Arial"/>
            </a:endParaRPr>
          </a:p>
          <a:p>
            <a:pPr marL="216000" indent="-216000">
              <a:lnSpc>
                <a:spcPct val="100000"/>
              </a:lnSpc>
            </a:pPr>
            <a:r>
              <a:rPr b="0" lang="fr-FR" sz="2000" spc="-1" strike="noStrike">
                <a:latin typeface="Arial"/>
              </a:rPr>
              <a:t>-Category permet de définir dans quel zone l’image viendra se placer.</a:t>
            </a:r>
            <a:endParaRPr b="0" lang="fr-FR" sz="2000" spc="-1" strike="noStrike">
              <a:latin typeface="Arial"/>
            </a:endParaRPr>
          </a:p>
          <a:p>
            <a:pPr>
              <a:lnSpc>
                <a:spcPct val="100000"/>
              </a:lnSpc>
            </a:pPr>
            <a:r>
              <a:rPr b="0" lang="fr-FR" sz="2000" spc="-1" strike="noStrike">
                <a:latin typeface="Arial"/>
              </a:rPr>
              <a:t>- Page site Vitrine Information – Opening – Service(prestations) – Image qui sont les tables.</a:t>
            </a:r>
            <a:endParaRPr b="0" lang="fr-FR" sz="2000" spc="-1" strike="noStrike">
              <a:latin typeface="Arial"/>
            </a:endParaRPr>
          </a:p>
          <a:p>
            <a:pPr>
              <a:lnSpc>
                <a:spcPct val="100000"/>
              </a:lnSpc>
            </a:pPr>
            <a:r>
              <a:rPr b="0" lang="fr-FR" sz="2000" spc="-1" strike="noStrike">
                <a:latin typeface="Arial"/>
              </a:rPr>
              <a:t>- Varchar pour le champ price pour écrire « sur devis »</a:t>
            </a:r>
            <a:endParaRPr b="0" lang="fr-FR" sz="2000" spc="-1" strike="noStrike">
              <a:latin typeface="Arial"/>
            </a:endParaRPr>
          </a:p>
          <a:p>
            <a:pPr>
              <a:lnSpc>
                <a:spcPct val="100000"/>
              </a:lnSpc>
            </a:pPr>
            <a:r>
              <a:rPr b="0" lang="fr-FR" sz="2000" spc="-1" strike="noStrike">
                <a:latin typeface="Arial"/>
              </a:rPr>
              <a:t>-2 phoneNumber car un pour l’affichage sur la page et l’autre pour le lien href=tel car celui-ci n’a pas le même format +33</a:t>
            </a:r>
            <a:endParaRPr b="0" lang="fr-FR" sz="2000" spc="-1" strike="noStrike">
              <a:latin typeface="Arial"/>
            </a:endParaRPr>
          </a:p>
          <a:p>
            <a:pPr>
              <a:lnSpc>
                <a:spcPct val="100000"/>
              </a:lnSpc>
            </a:pPr>
            <a:r>
              <a:rPr b="0" lang="fr-FR" sz="2000" spc="-1" strike="noStrike">
                <a:latin typeface="Arial"/>
              </a:rPr>
              <a:t>-ImageAlt pour contraindre une courte description de l’image pour le référencement naturel.</a:t>
            </a:r>
            <a:endParaRPr b="0" lang="fr-FR" sz="2000" spc="-1" strike="noStrike">
              <a:latin typeface="Arial"/>
            </a:endParaRPr>
          </a:p>
          <a:p>
            <a:pPr>
              <a:lnSpc>
                <a:spcPct val="100000"/>
              </a:lnSpc>
            </a:pPr>
            <a:r>
              <a:rPr b="0" lang="fr-FR" sz="2000" spc="-1" strike="noStrike">
                <a:latin typeface="Arial"/>
              </a:rPr>
              <a:t>-Aide LIEN vers explication</a:t>
            </a:r>
            <a:endParaRPr b="0" lang="fr-FR" sz="2000" spc="-1" strike="noStrike">
              <a:latin typeface="Arial"/>
            </a:endParaRPr>
          </a:p>
          <a:p>
            <a:endParaRPr b="0" lang="fr-FR" sz="2000" spc="-1" strike="noStrike">
              <a:latin typeface="Arial"/>
            </a:endParaRPr>
          </a:p>
          <a:p>
            <a:r>
              <a:rPr b="0" lang="fr-FR" sz="2000" spc="-1" strike="noStrike">
                <a:latin typeface="Arial"/>
              </a:rPr>
              <a:t>  </a:t>
            </a:r>
            <a:endParaRPr b="0" lang="fr-FR"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215640" y="811800"/>
            <a:ext cx="7127280" cy="4008960"/>
          </a:xfrm>
          <a:prstGeom prst="rect">
            <a:avLst/>
          </a:prstGeom>
        </p:spPr>
      </p:sp>
      <p:sp>
        <p:nvSpPr>
          <p:cNvPr id="160" name="PlaceHolder 2"/>
          <p:cNvSpPr>
            <a:spLocks noGrp="1"/>
          </p:cNvSpPr>
          <p:nvPr>
            <p:ph type="body"/>
          </p:nvPr>
        </p:nvSpPr>
        <p:spPr>
          <a:xfrm>
            <a:off x="756000" y="5077800"/>
            <a:ext cx="6047640" cy="4810680"/>
          </a:xfrm>
          <a:prstGeom prst="rect">
            <a:avLst/>
          </a:prstGeom>
        </p:spPr>
        <p:txBody>
          <a:bodyPr lIns="0" rIns="0" tIns="0" bIns="0">
            <a:spAutoFit/>
          </a:bodyPr>
          <a:p>
            <a:r>
              <a:rPr b="0" lang="fr-FR" sz="2810" spc="-1" strike="noStrike">
                <a:latin typeface="Arial"/>
              </a:rPr>
              <a:t>-Tester le code donne les résultats attendu</a:t>
            </a:r>
            <a:endParaRPr b="0" lang="fr-FR" sz="2810" spc="-1" strike="noStrike">
              <a:latin typeface="Arial"/>
            </a:endParaRPr>
          </a:p>
          <a:p>
            <a:r>
              <a:rPr b="0" lang="fr-FR" sz="2810" spc="-1" strike="noStrike">
                <a:latin typeface="Arial"/>
              </a:rPr>
              <a:t>-Test les  2 PRINCIPALES Entités</a:t>
            </a:r>
            <a:endParaRPr b="0" lang="fr-FR" sz="2810" spc="-1" strike="noStrike">
              <a:latin typeface="Arial"/>
            </a:endParaRPr>
          </a:p>
          <a:p>
            <a:r>
              <a:rPr b="0" lang="fr-FR" sz="2810" spc="-1" strike="noStrike">
                <a:latin typeface="Arial"/>
              </a:rPr>
              <a:t>-Recréer arborescence des fichiers</a:t>
            </a:r>
            <a:endParaRPr b="0" lang="fr-FR" sz="2810" spc="-1" strike="noStrike">
              <a:latin typeface="Arial"/>
            </a:endParaRPr>
          </a:p>
          <a:p>
            <a:r>
              <a:rPr b="0" lang="fr-FR" sz="2810" spc="-1" strike="noStrike">
                <a:latin typeface="Arial"/>
              </a:rPr>
              <a:t>-Suffixer les Entités du mot Test</a:t>
            </a:r>
            <a:endParaRPr b="0" lang="fr-FR" sz="2810" spc="-1" strike="noStrike">
              <a:latin typeface="Arial"/>
            </a:endParaRPr>
          </a:p>
          <a:p>
            <a:r>
              <a:rPr b="0" lang="fr-FR" sz="2810" spc="-1" strike="noStrike">
                <a:latin typeface="Arial"/>
              </a:rPr>
              <a:t>Extends TestCase</a:t>
            </a:r>
            <a:endParaRPr b="0" lang="fr-FR" sz="2810" spc="-1" strike="noStrike">
              <a:latin typeface="Arial"/>
            </a:endParaRPr>
          </a:p>
          <a:p>
            <a:r>
              <a:rPr b="0" lang="fr-FR" sz="2810" spc="-1" strike="noStrike">
                <a:latin typeface="Arial"/>
              </a:rPr>
              <a:t>-True - False – Empty</a:t>
            </a:r>
            <a:endParaRPr b="0" lang="fr-FR" sz="2810" spc="-1" strike="noStrike">
              <a:latin typeface="Arial"/>
            </a:endParaRPr>
          </a:p>
          <a:p>
            <a:r>
              <a:rPr b="0" lang="fr-FR" sz="2810" spc="-1" strike="noStrike">
                <a:latin typeface="Arial"/>
              </a:rPr>
              <a:t>-Hydrate entité</a:t>
            </a:r>
            <a:endParaRPr b="0" lang="fr-FR" sz="2810" spc="-1" strike="noStrike">
              <a:latin typeface="Arial"/>
            </a:endParaRPr>
          </a:p>
          <a:p>
            <a:r>
              <a:rPr b="0" lang="fr-FR" sz="2810" spc="-1" strike="noStrike">
                <a:latin typeface="Arial"/>
              </a:rPr>
              <a:t>-assertions =  vérifier que des données sont cohérentes </a:t>
            </a:r>
            <a:endParaRPr b="0" lang="fr-FR" sz="281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215640" y="811800"/>
            <a:ext cx="7127280" cy="4008960"/>
          </a:xfrm>
          <a:prstGeom prst="rect">
            <a:avLst/>
          </a:prstGeom>
        </p:spPr>
      </p:sp>
      <p:sp>
        <p:nvSpPr>
          <p:cNvPr id="162"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rPr>
              <a:t>- Instancie les objets nécessaire </a:t>
            </a:r>
            <a:endParaRPr b="0" lang="fr-FR" sz="1790" spc="-1" strike="noStrike">
              <a:latin typeface="Arial"/>
            </a:endParaRPr>
          </a:p>
          <a:p>
            <a:r>
              <a:rPr b="0" lang="fr-FR" sz="1790" spc="-1" strike="noStrike">
                <a:latin typeface="Arial"/>
              </a:rPr>
              <a:t>- Hydrate L’Entité</a:t>
            </a:r>
            <a:endParaRPr b="0" lang="fr-FR" sz="1790" spc="-1" strike="noStrike">
              <a:latin typeface="Arial"/>
            </a:endParaRPr>
          </a:p>
          <a:p>
            <a:r>
              <a:rPr b="0" lang="fr-FR" sz="1790" spc="-1" strike="noStrike">
                <a:latin typeface="Arial"/>
              </a:rPr>
              <a:t>- Vérifie que les données sont Différentes en les comparant a des données semblable. </a:t>
            </a:r>
            <a:endParaRPr b="0" lang="fr-FR" sz="179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215640" y="811800"/>
            <a:ext cx="7127280" cy="4008960"/>
          </a:xfrm>
          <a:prstGeom prst="rect">
            <a:avLst/>
          </a:prstGeom>
        </p:spPr>
      </p:sp>
      <p:sp>
        <p:nvSpPr>
          <p:cNvPr id="164"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rPr>
              <a:t>- Objet Vide</a:t>
            </a:r>
            <a:endParaRPr b="0" lang="fr-FR" sz="1790" spc="-1" strike="noStrike">
              <a:latin typeface="Arial"/>
            </a:endParaRPr>
          </a:p>
          <a:p>
            <a:r>
              <a:rPr b="0" lang="fr-FR" sz="1790" spc="-1" strike="noStrike">
                <a:latin typeface="Arial"/>
              </a:rPr>
              <a:t>- vérifie que vide</a:t>
            </a:r>
            <a:endParaRPr b="0" lang="fr-FR" sz="1790" spc="-1" strike="noStrike">
              <a:latin typeface="Arial"/>
            </a:endParaRPr>
          </a:p>
          <a:p>
            <a:r>
              <a:rPr b="0" lang="fr-FR" sz="1790" spc="-1" strike="noStrike">
                <a:latin typeface="Arial"/>
              </a:rPr>
              <a:t>-Phpunit pour lancer les tests</a:t>
            </a:r>
            <a:endParaRPr b="0" lang="fr-FR" sz="179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sldImg"/>
          </p:nvPr>
        </p:nvSpPr>
        <p:spPr>
          <a:xfrm>
            <a:off x="215640" y="811800"/>
            <a:ext cx="7127280" cy="4008960"/>
          </a:xfrm>
          <a:prstGeom prst="rect">
            <a:avLst/>
          </a:prstGeom>
        </p:spPr>
      </p:sp>
      <p:sp>
        <p:nvSpPr>
          <p:cNvPr id="166" name="PlaceHolder 2"/>
          <p:cNvSpPr>
            <a:spLocks noGrp="1"/>
          </p:cNvSpPr>
          <p:nvPr>
            <p:ph type="body"/>
          </p:nvPr>
        </p:nvSpPr>
        <p:spPr>
          <a:xfrm>
            <a:off x="792360" y="4820760"/>
            <a:ext cx="6047640" cy="6108840"/>
          </a:xfrm>
          <a:prstGeom prst="rect">
            <a:avLst/>
          </a:prstGeom>
        </p:spPr>
        <p:txBody>
          <a:bodyPr lIns="0" rIns="0" tIns="0" bIns="0">
            <a:spAutoFit/>
          </a:bodyPr>
          <a:p>
            <a:r>
              <a:rPr b="0" lang="fr-FR" sz="1600" spc="-1" strike="noStrike">
                <a:latin typeface="Arial"/>
              </a:rPr>
              <a:t>Register généré par le composant de sécutité, ce controller</a:t>
            </a:r>
            <a:endParaRPr b="0" lang="fr-FR" sz="1600" spc="-1" strike="noStrike">
              <a:latin typeface="Arial"/>
            </a:endParaRPr>
          </a:p>
          <a:p>
            <a:r>
              <a:rPr b="0" lang="fr-FR" sz="1600" spc="-1" strike="noStrike">
                <a:latin typeface="Arial"/>
              </a:rPr>
              <a:t>Qui gère la logique de l’enregistrement. MVC.</a:t>
            </a:r>
            <a:endParaRPr b="0" lang="fr-FR" sz="1600" spc="-1" strike="noStrike">
              <a:latin typeface="Arial"/>
            </a:endParaRPr>
          </a:p>
          <a:p>
            <a:r>
              <a:rPr b="0" lang="fr-FR" sz="1600" spc="-1" strike="noStrike">
                <a:latin typeface="Arial"/>
              </a:rPr>
              <a:t>Cette fonction est ascocié a une route. Une Route c’est une URL. Lorsque qu’un util va sur cette URL, il déclenche cette méthode. Cette méthode prend 2 obj en param</a:t>
            </a:r>
            <a:endParaRPr b="0" lang="fr-FR" sz="1600" spc="-1" strike="noStrike">
              <a:latin typeface="Arial"/>
            </a:endParaRPr>
          </a:p>
          <a:p>
            <a:r>
              <a:rPr b="0" lang="fr-FR" sz="1600" spc="-1" strike="noStrike">
                <a:latin typeface="Arial"/>
              </a:rPr>
              <a:t>- une instance Request , UserPasswordHasherInterface.</a:t>
            </a:r>
            <a:endParaRPr b="0" lang="fr-FR" sz="1600" spc="-1" strike="noStrike">
              <a:latin typeface="Arial"/>
            </a:endParaRPr>
          </a:p>
          <a:p>
            <a:r>
              <a:rPr b="0" lang="fr-FR" sz="1600" spc="-1" strike="noStrike">
                <a:latin typeface="Arial"/>
              </a:rPr>
              <a:t>- Sur Symf les FORM sont couplé a des Class qui sont des Entités.</a:t>
            </a:r>
            <a:endParaRPr b="0" lang="fr-FR" sz="1600" spc="-1" strike="noStrike">
              <a:latin typeface="Arial"/>
            </a:endParaRPr>
          </a:p>
          <a:p>
            <a:r>
              <a:rPr b="0" lang="fr-FR" sz="1600" spc="-1" strike="noStrike">
                <a:latin typeface="Arial"/>
                <a:ea typeface="Microsoft YaHei"/>
              </a:rPr>
              <a:t>- Les entités sont des représentation Objet des tables de la BDD. Symfony utili ORM Doctrine. Doct est Program qui permet d’interagir avec la BDD par le biais des Objets. Si enregistre un Util c’est que je vais faire un Insert dans la table admin de la BDD. Donc il y a un lien entre </a:t>
            </a:r>
            <a:r>
              <a:rPr b="0" lang="fr-FR" sz="1600" spc="-1" strike="noStrike">
                <a:latin typeface="Arial"/>
              </a:rPr>
              <a:t>le Form et la Class Admin. </a:t>
            </a:r>
            <a:endParaRPr b="0" lang="fr-FR" sz="1600" spc="-1" strike="noStrike">
              <a:latin typeface="Arial"/>
            </a:endParaRPr>
          </a:p>
          <a:p>
            <a:r>
              <a:rPr b="0" lang="fr-FR" sz="1600" spc="-1" strike="noStrike">
                <a:latin typeface="Arial"/>
              </a:rPr>
              <a:t>-Je créer un new admin.  Cette objet est vide tout les attributs sont vide, ensuite </a:t>
            </a:r>
            <a:endParaRPr b="0" lang="fr-FR" sz="1600" spc="-1" strike="noStrike">
              <a:latin typeface="Arial"/>
            </a:endParaRPr>
          </a:p>
          <a:p>
            <a:r>
              <a:rPr b="0" lang="fr-FR" sz="1600" spc="-1" strike="noStrike">
                <a:latin typeface="Arial"/>
              </a:rPr>
              <a:t>-je crée le  form  avec la méthode create form. Un form de type Registration et je lie a l’instance d ‘admin que j’ai crée précédemment Le form viendra hydrater l’objet Admin . </a:t>
            </a:r>
            <a:endParaRPr b="0" lang="fr-FR" sz="1600" spc="-1" strike="noStrike">
              <a:latin typeface="Arial"/>
            </a:endParaRPr>
          </a:p>
          <a:p>
            <a:r>
              <a:rPr b="0" lang="fr-FR" sz="1600" spc="-1" strike="noStrike">
                <a:latin typeface="Arial"/>
              </a:rPr>
              <a:t>-Je récup les data dans la requete </a:t>
            </a:r>
            <a:endParaRPr b="0" lang="fr-FR" sz="1600" spc="-1" strike="noStrike">
              <a:latin typeface="Arial"/>
            </a:endParaRPr>
          </a:p>
          <a:p>
            <a:r>
              <a:rPr b="0" lang="fr-FR" sz="1600" spc="-1" strike="noStrike">
                <a:latin typeface="Arial"/>
              </a:rPr>
              <a:t>Si le form soumis vient de l’appli et qu’il passe les contraintes de validation.</a:t>
            </a:r>
            <a:endParaRPr b="0" lang="fr-FR" sz="1600" spc="-1" strike="noStrike">
              <a:latin typeface="Arial"/>
            </a:endParaRPr>
          </a:p>
          <a:p>
            <a:r>
              <a:rPr b="0" lang="fr-FR" sz="1600" spc="-1" strike="noStrike">
                <a:latin typeface="Arial"/>
              </a:rPr>
              <a:t>-Va cherhcer EntityManager  PUIS prépare la requête avec l’Entité Hydraté PUIS avec FLUSH est effectué INSERT</a:t>
            </a:r>
            <a:endParaRPr b="0" lang="fr-FR" sz="16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sldImg"/>
          </p:nvPr>
        </p:nvSpPr>
        <p:spPr>
          <a:xfrm>
            <a:off x="215640" y="811800"/>
            <a:ext cx="7127280" cy="4008960"/>
          </a:xfrm>
          <a:prstGeom prst="rect">
            <a:avLst/>
          </a:prstGeom>
        </p:spPr>
      </p:sp>
      <p:sp>
        <p:nvSpPr>
          <p:cNvPr id="134"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ea typeface="Microsoft YaHei"/>
              </a:rPr>
              <a:t>-Malgré centre-ville, </a:t>
            </a:r>
            <a:r>
              <a:rPr b="0" lang="fr-FR" sz="1790" spc="-1" strike="noStrike">
                <a:latin typeface="Arial"/>
              </a:rPr>
              <a:t>le salon est situé dans une rue peu fréquenté, par conséquent le salon manque de visibilité.</a:t>
            </a:r>
            <a:endParaRPr b="0" lang="fr-FR" sz="1790" spc="-1" strike="noStrike">
              <a:latin typeface="Arial"/>
            </a:endParaRPr>
          </a:p>
          <a:p>
            <a:r>
              <a:rPr b="0" lang="fr-FR" sz="1790" spc="-1" strike="noStrike">
                <a:latin typeface="Arial"/>
              </a:rPr>
              <a:t>- Pour accroître cette visibilité, un site internet était indispensable.</a:t>
            </a:r>
            <a:endParaRPr b="0" lang="fr-FR" sz="179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215640" y="811800"/>
            <a:ext cx="7127280" cy="4008960"/>
          </a:xfrm>
          <a:prstGeom prst="rect">
            <a:avLst/>
          </a:prstGeom>
        </p:spPr>
      </p:sp>
      <p:sp>
        <p:nvSpPr>
          <p:cNvPr id="168" name="PlaceHolder 2"/>
          <p:cNvSpPr>
            <a:spLocks noGrp="1"/>
          </p:cNvSpPr>
          <p:nvPr>
            <p:ph type="body"/>
          </p:nvPr>
        </p:nvSpPr>
        <p:spPr>
          <a:xfrm>
            <a:off x="756000" y="5077800"/>
            <a:ext cx="6047640" cy="4959360"/>
          </a:xfrm>
          <a:prstGeom prst="rect">
            <a:avLst/>
          </a:prstGeom>
        </p:spPr>
        <p:txBody>
          <a:bodyPr lIns="0" rIns="0" tIns="0" bIns="0">
            <a:spAutoFit/>
          </a:bodyPr>
          <a:p>
            <a:r>
              <a:rPr b="0" lang="fr-FR" sz="1400" spc="-1" strike="noStrike">
                <a:latin typeface="Arial"/>
              </a:rPr>
              <a:t>-généré par le composant sécurité de Symfony</a:t>
            </a:r>
            <a:endParaRPr b="0" lang="fr-FR" sz="1400" spc="-1" strike="noStrike">
              <a:latin typeface="Arial"/>
            </a:endParaRPr>
          </a:p>
          <a:p>
            <a:r>
              <a:rPr b="0" lang="fr-FR" sz="1400" spc="-1" strike="noStrike">
                <a:latin typeface="Arial"/>
              </a:rPr>
              <a:t>-Trait est un mécanisme qui permet d’utiliser les méthodes d’une classe sans qu’il soit nécessaire d’hériter de celle-ci.</a:t>
            </a:r>
            <a:endParaRPr b="0" lang="fr-FR" sz="1400" spc="-1" strike="noStrike">
              <a:latin typeface="Arial"/>
            </a:endParaRPr>
          </a:p>
          <a:p>
            <a:r>
              <a:rPr b="0" lang="fr-FR" sz="1400" spc="-1" strike="noStrike">
                <a:latin typeface="Arial"/>
              </a:rPr>
              <a:t>- Elle contient une Constante qui indique la route « login ».</a:t>
            </a:r>
            <a:endParaRPr b="0" lang="fr-FR" sz="1400" spc="-1" strike="noStrike">
              <a:latin typeface="Arial"/>
            </a:endParaRPr>
          </a:p>
          <a:p>
            <a:r>
              <a:rPr b="0" lang="fr-FR" sz="1400" spc="-1" strike="noStrike">
                <a:latin typeface="Arial"/>
              </a:rPr>
              <a:t>-Attribut privé, non accessible en dehors de cette classe.</a:t>
            </a:r>
            <a:endParaRPr b="0" lang="fr-FR" sz="1400" spc="-1" strike="noStrike">
              <a:latin typeface="Arial"/>
            </a:endParaRPr>
          </a:p>
          <a:p>
            <a:r>
              <a:rPr b="0" lang="fr-FR" sz="1400" spc="-1" strike="noStrike">
                <a:latin typeface="Arial"/>
              </a:rPr>
              <a:t>- Injection de dépendance de l’objet interface « UrlGeneratorInterface » pour créer les différentes ressources utiles dans la génération de route.</a:t>
            </a:r>
            <a:endParaRPr b="0" lang="fr-FR" sz="1400" spc="-1" strike="noStrike">
              <a:latin typeface="Arial"/>
            </a:endParaRPr>
          </a:p>
          <a:p>
            <a:r>
              <a:rPr b="0" lang="fr-FR" sz="1400" spc="-1" strike="noStrike">
                <a:latin typeface="Arial"/>
              </a:rPr>
              <a:t>- Dans l’objet « Request », est récupéré l’identifiant de l’utilisateur, ici, le « username ».</a:t>
            </a:r>
            <a:endParaRPr b="0" lang="fr-FR" sz="1400" spc="-1" strike="noStrike">
              <a:latin typeface="Arial"/>
            </a:endParaRPr>
          </a:p>
          <a:p>
            <a:r>
              <a:rPr b="0" lang="fr-FR" sz="1400" spc="-1" strike="noStrike">
                <a:latin typeface="Arial"/>
              </a:rPr>
              <a:t>- Dans la class Security, dans la CONST , avec Opérateur de Résolution de Portée on stock l’identifiant de l’utilisateur.</a:t>
            </a:r>
            <a:endParaRPr b="0" lang="fr-FR" sz="1400" spc="-1" strike="noStrike">
              <a:latin typeface="Arial"/>
            </a:endParaRPr>
          </a:p>
          <a:p>
            <a:r>
              <a:rPr b="0" lang="fr-FR" sz="1400" spc="-1" strike="noStrike">
                <a:latin typeface="Arial"/>
              </a:rPr>
              <a:t>- Est retourné un « Passport », dans lequel il y a :</a:t>
            </a:r>
            <a:endParaRPr b="0" lang="fr-FR" sz="1400" spc="-1" strike="noStrike">
              <a:latin typeface="Arial"/>
            </a:endParaRPr>
          </a:p>
          <a:p>
            <a:r>
              <a:rPr b="0" lang="fr-FR" sz="1400" spc="-1" strike="noStrike">
                <a:latin typeface="Arial"/>
              </a:rPr>
              <a:t>-Un « UserBadge » qui stocke l’identifiant et qui pourra être utilisé par le</a:t>
            </a:r>
            <a:endParaRPr b="0" lang="fr-FR" sz="1400" spc="-1" strike="noStrike">
              <a:latin typeface="Arial"/>
            </a:endParaRPr>
          </a:p>
          <a:p>
            <a:r>
              <a:rPr b="0" lang="fr-FR" sz="1400" spc="-1" strike="noStrike">
                <a:latin typeface="Arial"/>
              </a:rPr>
              <a:t>« firewall » pour la limitation de connexion du « loggin_trottling »</a:t>
            </a:r>
            <a:endParaRPr b="0" lang="fr-FR" sz="1400" spc="-1" strike="noStrike">
              <a:latin typeface="Arial"/>
            </a:endParaRPr>
          </a:p>
          <a:p>
            <a:r>
              <a:rPr b="0" lang="fr-FR" sz="1400" spc="-1" strike="noStrike">
                <a:latin typeface="Arial"/>
              </a:rPr>
              <a:t>-Un « PasswordCredentials » qui stocke le mot de passe.</a:t>
            </a:r>
            <a:endParaRPr b="0" lang="fr-FR" sz="1400" spc="-1" strike="noStrike">
              <a:latin typeface="Arial"/>
            </a:endParaRPr>
          </a:p>
          <a:p>
            <a:r>
              <a:rPr b="0" lang="fr-FR" sz="1400" spc="-1" strike="noStrike">
                <a:latin typeface="Arial"/>
              </a:rPr>
              <a:t>-Un « CsrfTokenBadge » qui vérifie que le « token » est valide</a:t>
            </a:r>
            <a:endParaRPr b="0" lang="fr-FR" sz="14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sldImg"/>
          </p:nvPr>
        </p:nvSpPr>
        <p:spPr>
          <a:xfrm>
            <a:off x="215640" y="811800"/>
            <a:ext cx="7127280" cy="4008960"/>
          </a:xfrm>
          <a:prstGeom prst="rect">
            <a:avLst/>
          </a:prstGeom>
        </p:spPr>
      </p:sp>
      <p:sp>
        <p:nvSpPr>
          <p:cNvPr id="170"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rPr>
              <a:t>Param firewall</a:t>
            </a:r>
            <a:endParaRPr b="0" lang="fr-FR" sz="1790" spc="-1" strike="noStrike">
              <a:latin typeface="Arial"/>
            </a:endParaRPr>
          </a:p>
          <a:p>
            <a:r>
              <a:rPr b="0" lang="fr-FR" sz="1790" spc="-1" strike="noStrike">
                <a:latin typeface="Arial"/>
              </a:rPr>
              <a:t>-Force brute : attaque consistant a tester une à une toutes les combinaisons possible</a:t>
            </a:r>
            <a:endParaRPr b="0" lang="fr-FR" sz="1790" spc="-1" strike="noStrike">
              <a:latin typeface="Arial"/>
            </a:endParaRPr>
          </a:p>
          <a:p>
            <a:r>
              <a:rPr b="0" lang="fr-FR" sz="1790" spc="-1" strike="noStrike">
                <a:latin typeface="Arial"/>
              </a:rPr>
              <a:t>-Tentative correspondent a un identifiant et une IP</a:t>
            </a:r>
            <a:endParaRPr b="0" lang="fr-FR" sz="179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sldImg"/>
          </p:nvPr>
        </p:nvSpPr>
        <p:spPr>
          <a:xfrm>
            <a:off x="215640" y="811800"/>
            <a:ext cx="7127280" cy="4008960"/>
          </a:xfrm>
          <a:prstGeom prst="rect">
            <a:avLst/>
          </a:prstGeom>
        </p:spPr>
      </p:sp>
      <p:sp>
        <p:nvSpPr>
          <p:cNvPr id="172" name="PlaceHolder 2"/>
          <p:cNvSpPr>
            <a:spLocks noGrp="1"/>
          </p:cNvSpPr>
          <p:nvPr>
            <p:ph type="body"/>
          </p:nvPr>
        </p:nvSpPr>
        <p:spPr>
          <a:xfrm>
            <a:off x="756000" y="5077800"/>
            <a:ext cx="6047640" cy="4810680"/>
          </a:xfrm>
          <a:prstGeom prst="rect">
            <a:avLst/>
          </a:prstGeom>
        </p:spPr>
        <p:txBody>
          <a:bodyPr lIns="0" rIns="0" tIns="0" bIns="0">
            <a:spAutoFit/>
          </a:bodyPr>
          <a:p>
            <a:pPr>
              <a:lnSpc>
                <a:spcPct val="100000"/>
              </a:lnSpc>
            </a:pPr>
            <a:r>
              <a:rPr b="0" lang="fr-FR" sz="1200" spc="-1" strike="noStrike">
                <a:latin typeface="Arial"/>
              </a:rPr>
              <a:t>-Contraintes de validation par les annotations</a:t>
            </a:r>
            <a:endParaRPr b="0" lang="fr-FR" sz="1200" spc="-1" strike="noStrike">
              <a:latin typeface="Arial"/>
            </a:endParaRPr>
          </a:p>
          <a:p>
            <a:pPr>
              <a:lnSpc>
                <a:spcPct val="100000"/>
              </a:lnSpc>
            </a:pPr>
            <a:r>
              <a:rPr b="0" lang="fr-FR" sz="1200" spc="-1" strike="noStrike">
                <a:latin typeface="Arial"/>
              </a:rPr>
              <a:t>-Pour des raisons de Sécurité et de Référencement</a:t>
            </a:r>
            <a:endParaRPr b="0" lang="fr-FR" sz="1200" spc="-1" strike="noStrike">
              <a:latin typeface="Arial"/>
            </a:endParaRPr>
          </a:p>
          <a:p>
            <a:pPr>
              <a:lnSpc>
                <a:spcPct val="100000"/>
              </a:lnSpc>
            </a:pPr>
            <a:r>
              <a:rPr b="0" lang="fr-FR" sz="1200" spc="-1" strike="noStrike">
                <a:latin typeface="Arial"/>
              </a:rPr>
              <a:t>-$ImageFileAttribut privé , pas accessible en dehors de la classe. Vocation a contenir un objet image.</a:t>
            </a:r>
            <a:endParaRPr b="0" lang="fr-FR" sz="1200" spc="-1" strike="noStrike">
              <a:latin typeface="Arial"/>
            </a:endParaRPr>
          </a:p>
          <a:p>
            <a:pPr>
              <a:lnSpc>
                <a:spcPct val="100000"/>
              </a:lnSpc>
            </a:pPr>
            <a:r>
              <a:rPr b="0" lang="fr-FR" sz="1200" spc="-1" strike="noStrike">
                <a:latin typeface="Arial"/>
              </a:rPr>
              <a:t>-Il faut contrôler son hydratation. Il faut utiliser se setter. Un setter public qui lui est accessible en dehors de la classe.</a:t>
            </a:r>
            <a:endParaRPr b="0" lang="fr-FR" sz="1200" spc="-1" strike="noStrike">
              <a:latin typeface="Arial"/>
            </a:endParaRPr>
          </a:p>
          <a:p>
            <a:pPr>
              <a:lnSpc>
                <a:spcPct val="100000"/>
              </a:lnSpc>
            </a:pPr>
            <a:r>
              <a:rPr b="0" lang="fr-FR" sz="1200" spc="-1" strike="noStrike">
                <a:latin typeface="Arial"/>
              </a:rPr>
              <a:t>ImageFile attend un param la variable qui représente un objet d’une instance de la classe File  ou qui peut être null. </a:t>
            </a:r>
            <a:endParaRPr b="0" lang="fr-FR" sz="1200" spc="-1" strike="noStrike">
              <a:latin typeface="Arial"/>
            </a:endParaRPr>
          </a:p>
          <a:p>
            <a:pPr>
              <a:lnSpc>
                <a:spcPct val="100000"/>
              </a:lnSpc>
            </a:pPr>
            <a:r>
              <a:rPr b="0" lang="fr-FR" sz="1200" spc="-1" strike="noStrike">
                <a:latin typeface="Arial"/>
              </a:rPr>
              <a:t>La methode assigne à l’objet sur lequel je me trouve la valeur passée en paramètre dans l’attribut ImageFile et si ImageFile is not null, on stock dans l’entité la date à laquelle on crée l’image.</a:t>
            </a:r>
            <a:endParaRPr b="0" lang="fr-FR"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sldImg"/>
          </p:nvPr>
        </p:nvSpPr>
        <p:spPr>
          <a:xfrm>
            <a:off x="215640" y="811800"/>
            <a:ext cx="7127280" cy="4008960"/>
          </a:xfrm>
          <a:prstGeom prst="rect">
            <a:avLst/>
          </a:prstGeom>
        </p:spPr>
      </p:sp>
      <p:sp>
        <p:nvSpPr>
          <p:cNvPr id="174"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rPr>
              <a:t>-Ecrit une requête avec l’objet QueryBuilder dans ImageRepository</a:t>
            </a:r>
            <a:endParaRPr b="0" lang="fr-FR" sz="1790" spc="-1" strike="noStrike">
              <a:latin typeface="Arial"/>
            </a:endParaRPr>
          </a:p>
          <a:p>
            <a:r>
              <a:rPr b="0" lang="fr-FR" sz="1790" spc="-1" strike="noStrike">
                <a:latin typeface="Arial"/>
              </a:rPr>
              <a:t>-Création d’une Entité =  Création d’un EntitéRepository</a:t>
            </a:r>
            <a:endParaRPr b="0" lang="fr-FR" sz="1790" spc="-1" strike="noStrike">
              <a:latin typeface="Arial"/>
            </a:endParaRPr>
          </a:p>
          <a:p>
            <a:r>
              <a:rPr b="0" lang="fr-FR" sz="1790" spc="-1" strike="noStrike">
                <a:latin typeface="Arial"/>
              </a:rPr>
              <a:t>-Repository = lecture des données</a:t>
            </a:r>
            <a:endParaRPr b="0" lang="fr-FR" sz="1790" spc="-1" strike="noStrike">
              <a:latin typeface="Arial"/>
            </a:endParaRPr>
          </a:p>
          <a:p>
            <a:r>
              <a:rPr b="0" lang="fr-FR" sz="1790" spc="-1" strike="noStrike">
                <a:latin typeface="Arial"/>
              </a:rPr>
              <a:t>-i = directement aliasé</a:t>
            </a:r>
            <a:endParaRPr b="0" lang="fr-FR" sz="1790" spc="-1" strike="noStrike">
              <a:latin typeface="Arial"/>
            </a:endParaRPr>
          </a:p>
          <a:p>
            <a:r>
              <a:rPr b="0" lang="fr-FR" sz="1790" spc="-1" strike="noStrike">
                <a:latin typeface="Arial"/>
              </a:rPr>
              <a:t>-alias le parametre en :val</a:t>
            </a:r>
            <a:endParaRPr b="0" lang="fr-FR" sz="1790" spc="-1" strike="noStrike">
              <a:latin typeface="Arial"/>
            </a:endParaRPr>
          </a:p>
          <a:p>
            <a:r>
              <a:rPr b="0" lang="fr-FR" sz="1790" spc="-1" strike="noStrike">
                <a:latin typeface="Arial"/>
              </a:rPr>
              <a:t>-table Image le champ Category</a:t>
            </a:r>
            <a:endParaRPr b="0" lang="fr-FR" sz="1790" spc="-1" strike="noStrike">
              <a:latin typeface="Arial"/>
            </a:endParaRPr>
          </a:p>
          <a:p>
            <a:r>
              <a:rPr b="0" lang="fr-FR" sz="1790" spc="-1" strike="noStrike">
                <a:latin typeface="Arial"/>
              </a:rPr>
              <a:t>-Cherche la valeur passé en param dans le champ Category</a:t>
            </a:r>
            <a:endParaRPr b="0" lang="fr-FR" sz="1790" spc="-1" strike="noStrike">
              <a:latin typeface="Arial"/>
            </a:endParaRPr>
          </a:p>
          <a:p>
            <a:r>
              <a:rPr b="0" lang="fr-FR" sz="1790" spc="-1" strike="noStrike">
                <a:latin typeface="Arial"/>
              </a:rPr>
              <a:t>-Toutes les Image ayant cette valeur sont Classées par date la plus récente</a:t>
            </a:r>
            <a:endParaRPr b="0" lang="fr-FR" sz="1790" spc="-1" strike="noStrike">
              <a:latin typeface="Arial"/>
            </a:endParaRPr>
          </a:p>
          <a:p>
            <a:r>
              <a:rPr b="0" lang="fr-FR" sz="1790" spc="-1" strike="noStrike">
                <a:latin typeface="Arial"/>
              </a:rPr>
              <a:t>-Puis on récupère les 10 premières</a:t>
            </a:r>
            <a:endParaRPr b="0" lang="fr-FR" sz="179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215640" y="811800"/>
            <a:ext cx="7127280" cy="4008960"/>
          </a:xfrm>
          <a:prstGeom prst="rect">
            <a:avLst/>
          </a:prstGeom>
        </p:spPr>
      </p:sp>
      <p:sp>
        <p:nvSpPr>
          <p:cNvPr id="176"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rPr>
              <a:t>-Security.yaml = Hiérarchie des rôles &amp; Access_Control</a:t>
            </a:r>
            <a:endParaRPr b="0" lang="fr-FR" sz="1790" spc="-1" strike="noStrike">
              <a:latin typeface="Arial"/>
            </a:endParaRPr>
          </a:p>
          <a:p>
            <a:r>
              <a:rPr b="0" lang="fr-FR" sz="1790" spc="-1" strike="noStrike">
                <a:latin typeface="Arial"/>
              </a:rPr>
              <a:t>- Etablir des roles</a:t>
            </a:r>
            <a:endParaRPr b="0" lang="fr-FR" sz="1790" spc="-1" strike="noStrike">
              <a:latin typeface="Arial"/>
            </a:endParaRPr>
          </a:p>
          <a:p>
            <a:r>
              <a:rPr b="0" lang="fr-FR" sz="1790" spc="-1" strike="noStrike">
                <a:latin typeface="Arial"/>
              </a:rPr>
              <a:t>- Restreindre les routes préfixée /admin</a:t>
            </a:r>
            <a:endParaRPr b="0" lang="fr-FR" sz="1790" spc="-1" strike="noStrike">
              <a:latin typeface="Arial"/>
            </a:endParaRPr>
          </a:p>
          <a:p>
            <a:endParaRPr b="0" lang="fr-FR" sz="1790" spc="-1" strike="noStrike">
              <a:latin typeface="Arial"/>
            </a:endParaRPr>
          </a:p>
          <a:p>
            <a:r>
              <a:rPr b="0" lang="fr-FR" sz="1790" spc="-1" strike="noStrike">
                <a:latin typeface="Arial"/>
              </a:rPr>
              <a:t>-Restreindre l’accès au menu avec setPermission()</a:t>
            </a:r>
            <a:endParaRPr b="0" lang="fr-FR" sz="179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215640" y="811800"/>
            <a:ext cx="7127280" cy="4008960"/>
          </a:xfrm>
          <a:prstGeom prst="rect">
            <a:avLst/>
          </a:prstGeom>
        </p:spPr>
      </p:sp>
      <p:sp>
        <p:nvSpPr>
          <p:cNvPr id="178" name="PlaceHolder 2"/>
          <p:cNvSpPr>
            <a:spLocks noGrp="1"/>
          </p:cNvSpPr>
          <p:nvPr>
            <p:ph type="body"/>
          </p:nvPr>
        </p:nvSpPr>
        <p:spPr>
          <a:xfrm>
            <a:off x="756000" y="5077800"/>
            <a:ext cx="6047640" cy="5190480"/>
          </a:xfrm>
          <a:prstGeom prst="rect">
            <a:avLst/>
          </a:prstGeom>
        </p:spPr>
        <p:txBody>
          <a:bodyPr lIns="0" rIns="0" tIns="0" bIns="0">
            <a:spAutoFit/>
          </a:bodyPr>
          <a:p>
            <a:r>
              <a:rPr b="0" lang="fr-FR" sz="2810" spc="-1" strike="noStrike">
                <a:latin typeface="Arial"/>
              </a:rPr>
              <a:t>Ce que je regrette de ne pas avoir pu effectuer mon stage dans une entreprise de développement web, j’aurai sûrement appris plus de choses.  </a:t>
            </a:r>
            <a:endParaRPr b="0" lang="fr-FR" sz="2810" spc="-1" strike="noStrike">
              <a:latin typeface="Arial"/>
            </a:endParaRPr>
          </a:p>
          <a:p>
            <a:r>
              <a:rPr b="0" lang="fr-FR" sz="2810" spc="-1" strike="noStrike">
                <a:latin typeface="Arial"/>
              </a:rPr>
              <a:t>Ce stage m’a permis de progresser dans l’utilisation et la compréhension d’un framework qui est reconnu et très utilisé. </a:t>
            </a:r>
            <a:endParaRPr b="0" lang="fr-FR" sz="2810" spc="-1" strike="noStrike">
              <a:latin typeface="Arial"/>
            </a:endParaRPr>
          </a:p>
          <a:p>
            <a:r>
              <a:rPr b="0" lang="fr-FR" sz="2810" spc="-1" strike="noStrike">
                <a:latin typeface="Arial"/>
              </a:rPr>
              <a:t>J’ai pu également appris a utiliser des bundles, ce qui n’avait été possible durant la formation.</a:t>
            </a:r>
            <a:endParaRPr b="0" lang="fr-FR" sz="2810" spc="-1" strike="noStrike">
              <a:latin typeface="Arial"/>
            </a:endParaRPr>
          </a:p>
          <a:p>
            <a:r>
              <a:rPr b="0" lang="fr-FR" sz="2810" spc="-1" strike="noStrike">
                <a:latin typeface="Arial"/>
              </a:rPr>
              <a:t>Merci de m’avoir écouté... </a:t>
            </a:r>
            <a:endParaRPr b="0" lang="fr-FR" sz="281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sldImg"/>
          </p:nvPr>
        </p:nvSpPr>
        <p:spPr>
          <a:xfrm>
            <a:off x="215640" y="811800"/>
            <a:ext cx="7127280" cy="4008960"/>
          </a:xfrm>
          <a:prstGeom prst="rect">
            <a:avLst/>
          </a:prstGeom>
        </p:spPr>
      </p:sp>
      <p:sp>
        <p:nvSpPr>
          <p:cNvPr id="136" name="PlaceHolder 2"/>
          <p:cNvSpPr>
            <a:spLocks noGrp="1"/>
          </p:cNvSpPr>
          <p:nvPr>
            <p:ph type="body"/>
          </p:nvPr>
        </p:nvSpPr>
        <p:spPr>
          <a:xfrm>
            <a:off x="756000" y="5077800"/>
            <a:ext cx="6047640" cy="5599800"/>
          </a:xfrm>
          <a:prstGeom prst="rect">
            <a:avLst/>
          </a:prstGeom>
        </p:spPr>
        <p:txBody>
          <a:bodyPr lIns="0" rIns="0" tIns="0" bIns="0">
            <a:spAutoFit/>
          </a:bodyPr>
          <a:p>
            <a:r>
              <a:rPr b="0" lang="fr-FR" sz="1790" spc="-1" strike="noStrike">
                <a:latin typeface="Arial"/>
              </a:rPr>
              <a:t>Cahier élaboré avec le Dirigeant </a:t>
            </a:r>
            <a:endParaRPr b="0" lang="fr-FR" sz="1790" spc="-1" strike="noStrike">
              <a:latin typeface="Arial"/>
            </a:endParaRPr>
          </a:p>
          <a:p>
            <a:r>
              <a:rPr b="0" lang="fr-FR" sz="1790" spc="-1" strike="noStrike">
                <a:latin typeface="Arial"/>
              </a:rPr>
              <a:t>- Demande principale l’adresse du salon visible avec Maps avec la photo de la devanture.</a:t>
            </a:r>
            <a:endParaRPr b="0" lang="fr-FR" sz="1790" spc="-1" strike="noStrike">
              <a:latin typeface="Arial"/>
            </a:endParaRPr>
          </a:p>
          <a:p>
            <a:r>
              <a:rPr b="0" lang="fr-FR" sz="1790" spc="-1" strike="noStrike">
                <a:latin typeface="Arial"/>
              </a:rPr>
              <a:t>-Iframe INTEGRER HTML D’une autre page.</a:t>
            </a:r>
            <a:endParaRPr b="0" lang="fr-FR" sz="1790" spc="-1" strike="noStrike">
              <a:latin typeface="Arial"/>
            </a:endParaRPr>
          </a:p>
          <a:p>
            <a:r>
              <a:rPr b="0" lang="fr-FR" sz="1790" spc="-1" strike="noStrike">
                <a:latin typeface="Arial"/>
              </a:rPr>
              <a:t>-NUMERO téléphone pour la prise de RDV </a:t>
            </a:r>
            <a:endParaRPr b="0" lang="fr-FR" sz="1790" spc="-1" strike="noStrike">
              <a:latin typeface="Arial"/>
            </a:endParaRPr>
          </a:p>
          <a:p>
            <a:r>
              <a:rPr b="0" lang="fr-FR" sz="1790" spc="-1" strike="noStrike">
                <a:latin typeface="Arial"/>
              </a:rPr>
              <a:t>- HREF Tel rend le lien cliquable pour meilleure expérience utilisateur</a:t>
            </a:r>
            <a:endParaRPr b="0" lang="fr-FR" sz="1790" spc="-1" strike="noStrike">
              <a:latin typeface="Arial"/>
            </a:endParaRPr>
          </a:p>
          <a:p>
            <a:r>
              <a:rPr b="0" lang="fr-FR" sz="1790" spc="-1" strike="noStrike">
                <a:latin typeface="Arial"/>
                <a:ea typeface="Microsoft YaHei"/>
              </a:rPr>
              <a:t>-Ajouter des PHOTOS </a:t>
            </a:r>
            <a:r>
              <a:rPr b="0" lang="fr-FR" sz="1790" spc="-1" strike="noStrike">
                <a:latin typeface="Arial"/>
              </a:rPr>
              <a:t>afin de se démarquer de la concurrence de par ses créations </a:t>
            </a:r>
            <a:endParaRPr b="0" lang="fr-FR" sz="1790" spc="-1" strike="noStrike">
              <a:latin typeface="Arial"/>
            </a:endParaRPr>
          </a:p>
          <a:p>
            <a:r>
              <a:rPr b="0" lang="fr-FR" sz="1790" spc="-1" strike="noStrike">
                <a:latin typeface="Arial"/>
              </a:rPr>
              <a:t>-Espace d’ADMINISTRATION sécurisé par mot de passe pour réaliser les opérations du CRUD avec des images.</a:t>
            </a:r>
            <a:endParaRPr b="0" lang="fr-FR" sz="1790" spc="-1" strike="noStrike">
              <a:latin typeface="Arial"/>
            </a:endParaRPr>
          </a:p>
          <a:p>
            <a:r>
              <a:rPr b="0" lang="fr-FR" sz="1790" spc="-1" strike="noStrike">
                <a:latin typeface="Arial"/>
              </a:rPr>
              <a:t>-TARIFS des prestations, dans ce même espace on peut réaliser le CRUD la table des prestations en BDD </a:t>
            </a:r>
            <a:endParaRPr b="0" lang="fr-FR" sz="1790" spc="-1" strike="noStrike">
              <a:latin typeface="Arial"/>
            </a:endParaRPr>
          </a:p>
          <a:p>
            <a:r>
              <a:rPr b="0" lang="fr-FR" sz="1790" spc="-1" strike="noStrike">
                <a:latin typeface="Arial"/>
              </a:rPr>
              <a:t>- Marques = GAMME DE PRODUITS spécialisé &amp; recherché, forte marge</a:t>
            </a:r>
            <a:endParaRPr b="0" lang="fr-FR" sz="1790" spc="-1" strike="noStrike">
              <a:latin typeface="Arial"/>
            </a:endParaRPr>
          </a:p>
          <a:p>
            <a:r>
              <a:rPr b="0" lang="fr-FR" sz="1790" spc="-1" strike="noStrike">
                <a:latin typeface="Arial"/>
              </a:rPr>
              <a:t>-De la même manière que pour les images de création, les LOGOS DES MARQUES sont uploadable via l’espace d’administration.</a:t>
            </a:r>
            <a:endParaRPr b="0" lang="fr-FR" sz="1790" spc="-1" strike="noStrike">
              <a:latin typeface="Arial"/>
            </a:endParaRPr>
          </a:p>
          <a:p>
            <a:r>
              <a:rPr b="0" lang="fr-FR" sz="1790" spc="-1" strike="noStrike">
                <a:latin typeface="Arial"/>
              </a:rPr>
              <a:t>-ICONES cliquable dans le footer</a:t>
            </a:r>
            <a:endParaRPr b="0" lang="fr-FR" sz="1790" spc="-1" strike="noStrike">
              <a:latin typeface="Arial"/>
            </a:endParaRPr>
          </a:p>
          <a:p>
            <a:r>
              <a:rPr b="0" lang="fr-FR" sz="1790" spc="-1" strike="noStrike">
                <a:latin typeface="Arial"/>
              </a:rPr>
              <a:t>-Création d’un logo sur un site spécialisé</a:t>
            </a:r>
            <a:endParaRPr b="0" lang="fr-FR" sz="1790" spc="-1" strike="noStrike">
              <a:latin typeface="Arial"/>
            </a:endParaRPr>
          </a:p>
          <a:p>
            <a:endParaRPr b="0" lang="fr-FR" sz="179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215640" y="811800"/>
            <a:ext cx="7127280" cy="4008960"/>
          </a:xfrm>
          <a:prstGeom prst="rect">
            <a:avLst/>
          </a:prstGeom>
        </p:spPr>
      </p:sp>
      <p:sp>
        <p:nvSpPr>
          <p:cNvPr id="138" name="PlaceHolder 2"/>
          <p:cNvSpPr>
            <a:spLocks noGrp="1"/>
          </p:cNvSpPr>
          <p:nvPr>
            <p:ph type="body"/>
          </p:nvPr>
        </p:nvSpPr>
        <p:spPr>
          <a:xfrm>
            <a:off x="756000" y="5077800"/>
            <a:ext cx="6047640" cy="4836240"/>
          </a:xfrm>
          <a:prstGeom prst="rect">
            <a:avLst/>
          </a:prstGeom>
        </p:spPr>
        <p:txBody>
          <a:bodyPr lIns="0" rIns="0" tIns="0" bIns="0">
            <a:spAutoFit/>
          </a:bodyPr>
          <a:p>
            <a:r>
              <a:rPr b="0" lang="fr-FR" sz="1790" spc="-1" strike="noStrike">
                <a:latin typeface="Arial"/>
                <a:ea typeface="Microsoft YaHei"/>
              </a:rPr>
              <a:t>-Symfony très présent sur le marché, réputation, Configurable, </a:t>
            </a:r>
            <a:r>
              <a:rPr b="0" lang="fr-FR" sz="1790" spc="-1" strike="noStrike">
                <a:latin typeface="Arial"/>
              </a:rPr>
              <a:t>d</a:t>
            </a:r>
            <a:r>
              <a:rPr b="0" lang="fr-FR" sz="1790" spc="-1" strike="noStrike">
                <a:latin typeface="Arial"/>
                <a:ea typeface="Microsoft YaHei"/>
              </a:rPr>
              <a:t>ocumentation,  bonnes pratiques,</a:t>
            </a:r>
            <a:endParaRPr b="0" lang="fr-FR" sz="1790" spc="-1" strike="noStrike">
              <a:latin typeface="Arial"/>
            </a:endParaRPr>
          </a:p>
          <a:p>
            <a:r>
              <a:rPr b="0" lang="fr-FR" sz="1790" spc="-1" strike="noStrike">
                <a:latin typeface="Arial"/>
                <a:ea typeface="Microsoft YaHei"/>
              </a:rPr>
              <a:t>-Repose</a:t>
            </a:r>
            <a:r>
              <a:rPr b="0" lang="fr-FR" sz="1790" spc="-1" strike="noStrike">
                <a:latin typeface="Arial"/>
              </a:rPr>
              <a:t> un modèle de conception Model Vue Contrôleur  </a:t>
            </a:r>
            <a:endParaRPr b="0" lang="fr-FR" sz="1790" spc="-1" strike="noStrike">
              <a:latin typeface="Arial"/>
            </a:endParaRPr>
          </a:p>
          <a:p>
            <a:r>
              <a:rPr b="0" lang="fr-FR" sz="1790" spc="-1" strike="noStrike">
                <a:latin typeface="Arial"/>
                <a:ea typeface="Microsoft YaHei"/>
              </a:rPr>
              <a:t>-</a:t>
            </a:r>
            <a:r>
              <a:rPr b="0" lang="fr-FR" sz="1790" spc="-1" strike="noStrike">
                <a:latin typeface="Arial"/>
              </a:rPr>
              <a:t>Model : les requêtes avec la BDD</a:t>
            </a:r>
            <a:endParaRPr b="0" lang="fr-FR" sz="1790" spc="-1" strike="noStrike">
              <a:latin typeface="Arial"/>
            </a:endParaRPr>
          </a:p>
          <a:p>
            <a:r>
              <a:rPr b="0" lang="fr-FR" sz="1790" spc="-1" strike="noStrike">
                <a:latin typeface="Arial"/>
              </a:rPr>
              <a:t>-Vue : Qui gère l’interface graphique</a:t>
            </a:r>
            <a:endParaRPr b="0" lang="fr-FR" sz="1790" spc="-1" strike="noStrike">
              <a:latin typeface="Arial"/>
            </a:endParaRPr>
          </a:p>
          <a:p>
            <a:r>
              <a:rPr b="0" lang="fr-FR" sz="1790" spc="-1" strike="noStrike">
                <a:latin typeface="Arial"/>
              </a:rPr>
              <a:t>-Controler : code logique et fait le lien entre Model et Vue</a:t>
            </a:r>
            <a:endParaRPr b="0" lang="fr-FR" sz="1790" spc="-1" strike="noStrike">
              <a:latin typeface="Arial"/>
            </a:endParaRPr>
          </a:p>
          <a:p>
            <a:r>
              <a:rPr b="0" lang="fr-FR" sz="1790" spc="-1" strike="noStrike">
                <a:latin typeface="Arial"/>
              </a:rPr>
              <a:t> </a:t>
            </a:r>
            <a:endParaRPr b="0" lang="fr-FR" sz="1790" spc="-1" strike="noStrike">
              <a:latin typeface="Arial"/>
            </a:endParaRPr>
          </a:p>
          <a:p>
            <a:r>
              <a:rPr b="0" lang="fr-FR" sz="1790" spc="-1" strike="noStrike">
                <a:latin typeface="Arial"/>
                <a:ea typeface="Microsoft YaHei"/>
              </a:rPr>
              <a:t>-EasyAdmin Il réalise les opérations CRUD, interface graphique responsive,</a:t>
            </a:r>
            <a:r>
              <a:rPr b="0" lang="fr-FR" sz="1790" spc="-1" strike="noStrike">
                <a:latin typeface="Arial"/>
              </a:rPr>
              <a:t> l’espace d’administration Utilisable avec un Mobile, Ajout de photo.</a:t>
            </a:r>
            <a:endParaRPr b="0" lang="fr-FR" sz="1790" spc="-1" strike="noStrike">
              <a:latin typeface="Arial"/>
            </a:endParaRPr>
          </a:p>
          <a:p>
            <a:endParaRPr b="0" lang="fr-FR" sz="1790" spc="-1" strike="noStrike">
              <a:latin typeface="Arial"/>
            </a:endParaRPr>
          </a:p>
          <a:p>
            <a:r>
              <a:rPr b="0" lang="fr-FR" sz="1790" spc="-1" strike="noStrike">
                <a:latin typeface="Arial"/>
              </a:rPr>
              <a:t>-Vich recommandé dans la doc Symfony,</a:t>
            </a:r>
            <a:endParaRPr b="0" lang="fr-FR" sz="1790" spc="-1" strike="noStrike">
              <a:latin typeface="Arial"/>
            </a:endParaRPr>
          </a:p>
          <a:p>
            <a:endParaRPr b="0" lang="fr-FR" sz="1790" spc="-1" strike="noStrike">
              <a:latin typeface="Arial"/>
            </a:endParaRPr>
          </a:p>
          <a:p>
            <a:r>
              <a:rPr b="0" lang="fr-FR" sz="1790" spc="-1" strike="noStrike">
                <a:latin typeface="Arial"/>
              </a:rPr>
              <a:t>-Librairie Bootstrap pour sa standardisation du rendu sur les navigateurs. Aide pour une approche Mobile First </a:t>
            </a:r>
            <a:endParaRPr b="0" lang="fr-FR" sz="1790" spc="-1" strike="noStrike">
              <a:latin typeface="Arial"/>
            </a:endParaRPr>
          </a:p>
          <a:p>
            <a:r>
              <a:rPr b="0" lang="fr-FR" sz="1790" spc="-1" strike="noStrike">
                <a:latin typeface="Arial"/>
              </a:rPr>
              <a:t>- RDV = Mobile</a:t>
            </a:r>
            <a:endParaRPr b="0" lang="fr-FR" sz="1790" spc="-1" strike="noStrike">
              <a:latin typeface="Arial"/>
            </a:endParaRPr>
          </a:p>
          <a:p>
            <a:r>
              <a:rPr b="0" lang="fr-FR" sz="1790" spc="-1" strike="noStrike">
                <a:latin typeface="Arial"/>
              </a:rPr>
              <a:t> </a:t>
            </a:r>
            <a:endParaRPr b="0" lang="fr-FR" sz="1790" spc="-1" strike="noStrike">
              <a:latin typeface="Arial"/>
            </a:endParaRPr>
          </a:p>
          <a:p>
            <a:endParaRPr b="0" lang="fr-FR" sz="1790" spc="-1" strike="noStrike">
              <a:latin typeface="Arial"/>
            </a:endParaRPr>
          </a:p>
          <a:p>
            <a:r>
              <a:rPr b="0" lang="fr-FR" sz="1790" spc="-1" strike="noStrike">
                <a:latin typeface="Arial"/>
              </a:rPr>
              <a:t> </a:t>
            </a:r>
            <a:endParaRPr b="0" lang="fr-FR" sz="179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sldImg"/>
          </p:nvPr>
        </p:nvSpPr>
        <p:spPr>
          <a:xfrm>
            <a:off x="215640" y="811800"/>
            <a:ext cx="7127280" cy="4008960"/>
          </a:xfrm>
          <a:prstGeom prst="rect">
            <a:avLst/>
          </a:prstGeom>
        </p:spPr>
      </p:sp>
      <p:sp>
        <p:nvSpPr>
          <p:cNvPr id="140"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rPr>
              <a:t>Vs code comme IDE Environnement de Développement </a:t>
            </a:r>
            <a:endParaRPr b="0" lang="fr-FR" sz="1790" spc="-1" strike="noStrike">
              <a:latin typeface="Arial"/>
            </a:endParaRPr>
          </a:p>
          <a:p>
            <a:r>
              <a:rPr b="0" lang="fr-FR" sz="1790" spc="-1" strike="noStrike">
                <a:latin typeface="Arial"/>
              </a:rPr>
              <a:t>-GIT = Clef SSH sécurisé les échanges. </a:t>
            </a:r>
            <a:endParaRPr b="0" lang="fr-FR" sz="1790" spc="-1" strike="noStrike">
              <a:latin typeface="Arial"/>
            </a:endParaRPr>
          </a:p>
          <a:p>
            <a:r>
              <a:rPr b="0" lang="fr-FR" sz="1790" spc="-1" strike="noStrike">
                <a:latin typeface="Arial"/>
              </a:rPr>
              <a:t>-Système qui repose sur un échange de clef de chiffrement. </a:t>
            </a:r>
            <a:endParaRPr b="0" lang="fr-FR" sz="1790" spc="-1" strike="noStrike">
              <a:latin typeface="Arial"/>
            </a:endParaRPr>
          </a:p>
          <a:p>
            <a:r>
              <a:rPr b="0" lang="fr-FR" sz="1790" spc="-1" strike="noStrike">
                <a:latin typeface="Arial"/>
              </a:rPr>
              <a:t>-Une clef public qui s ‘échange avec le serveur distant et une clef privée qui reste sur le serveur pour décrypter la clef public.</a:t>
            </a:r>
            <a:endParaRPr b="0" lang="fr-FR" sz="1790" spc="-1" strike="noStrike">
              <a:latin typeface="Arial"/>
            </a:endParaRPr>
          </a:p>
          <a:p>
            <a:r>
              <a:rPr b="0" lang="fr-FR" sz="1790" spc="-1" strike="noStrike">
                <a:latin typeface="Arial"/>
              </a:rPr>
              <a:t>-Kanban pour gestion de WORKFLOW = Etiquette en japonais, découpé en petite tâche le projet , A faire, en Cours, Fait.</a:t>
            </a:r>
            <a:endParaRPr b="0" lang="fr-FR" sz="1790" spc="-1" strike="noStrike">
              <a:latin typeface="Arial"/>
            </a:endParaRPr>
          </a:p>
          <a:p>
            <a:r>
              <a:rPr b="0" lang="fr-FR" sz="1790" spc="-1" strike="noStrike">
                <a:latin typeface="Arial"/>
              </a:rPr>
              <a:t>-Hiérarchiser les tâches</a:t>
            </a:r>
            <a:endParaRPr b="0" lang="fr-FR" sz="1790" spc="-1" strike="noStrike">
              <a:latin typeface="Arial"/>
            </a:endParaRPr>
          </a:p>
          <a:p>
            <a:endParaRPr b="0" lang="fr-FR" sz="1790" spc="-1" strike="noStrike">
              <a:latin typeface="Arial"/>
            </a:endParaRPr>
          </a:p>
          <a:p>
            <a:r>
              <a:rPr b="0" lang="fr-FR" sz="1790" spc="-1" strike="noStrike">
                <a:latin typeface="Arial"/>
              </a:rPr>
              <a:t>   </a:t>
            </a:r>
            <a:endParaRPr b="0" lang="fr-FR" sz="1790" spc="-1" strike="noStrike">
              <a:latin typeface="Arial"/>
            </a:endParaRPr>
          </a:p>
          <a:p>
            <a:endParaRPr b="0" lang="fr-FR" sz="1790" spc="-1" strike="noStrike">
              <a:latin typeface="Arial"/>
            </a:endParaRPr>
          </a:p>
          <a:p>
            <a:r>
              <a:rPr b="0" lang="fr-FR" sz="1790" spc="-1" strike="noStrike">
                <a:latin typeface="Arial"/>
              </a:rPr>
              <a:t> </a:t>
            </a:r>
            <a:endParaRPr b="0" lang="fr-FR" sz="179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215640" y="811800"/>
            <a:ext cx="7127280" cy="4008960"/>
          </a:xfrm>
          <a:prstGeom prst="rect">
            <a:avLst/>
          </a:prstGeom>
        </p:spPr>
      </p:sp>
      <p:sp>
        <p:nvSpPr>
          <p:cNvPr id="142"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rPr>
              <a:t>-Arborescence pour utilisateur non connecté</a:t>
            </a:r>
            <a:endParaRPr b="0" lang="fr-FR" sz="1790" spc="-1" strike="noStrike">
              <a:latin typeface="Arial"/>
            </a:endParaRPr>
          </a:p>
          <a:p>
            <a:r>
              <a:rPr b="0" lang="fr-FR" sz="1790" spc="-1" strike="noStrike">
                <a:latin typeface="Arial"/>
              </a:rPr>
              <a:t>- Demande du dirigeant,  1 seule page</a:t>
            </a:r>
            <a:endParaRPr b="0" lang="fr-FR" sz="179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sldImg"/>
          </p:nvPr>
        </p:nvSpPr>
        <p:spPr>
          <a:xfrm>
            <a:off x="215640" y="811800"/>
            <a:ext cx="7127280" cy="4008960"/>
          </a:xfrm>
          <a:prstGeom prst="rect">
            <a:avLst/>
          </a:prstGeom>
        </p:spPr>
      </p:sp>
      <p:sp>
        <p:nvSpPr>
          <p:cNvPr id="144" name="PlaceHolder 2"/>
          <p:cNvSpPr>
            <a:spLocks noGrp="1"/>
          </p:cNvSpPr>
          <p:nvPr>
            <p:ph type="body"/>
          </p:nvPr>
        </p:nvSpPr>
        <p:spPr>
          <a:xfrm>
            <a:off x="756000" y="5077800"/>
            <a:ext cx="6047640" cy="4810680"/>
          </a:xfrm>
          <a:prstGeom prst="rect">
            <a:avLst/>
          </a:prstGeom>
        </p:spPr>
        <p:txBody>
          <a:bodyPr lIns="0" rIns="0" tIns="0" bIns="0">
            <a:spAutoFit/>
          </a:bodyPr>
          <a:p>
            <a:r>
              <a:rPr b="0" lang="fr-FR" sz="1790" spc="-1" strike="noStrike">
                <a:latin typeface="Arial"/>
              </a:rPr>
              <a:t>-Page Aide qui est la documentation de l’application. Elle explique le fonctionnement de l’interface d’administration.</a:t>
            </a:r>
            <a:endParaRPr b="0" lang="fr-FR" sz="1790" spc="-1" strike="noStrike">
              <a:latin typeface="Arial"/>
            </a:endParaRPr>
          </a:p>
          <a:p>
            <a:r>
              <a:rPr b="0" lang="fr-FR" sz="1790" spc="-1" strike="noStrike">
                <a:latin typeface="Arial"/>
              </a:rPr>
              <a:t>-LIENS vers compression et redimensionnement d’image</a:t>
            </a:r>
            <a:endParaRPr b="0" lang="fr-FR" sz="1790" spc="-1" strike="noStrike">
              <a:latin typeface="Arial"/>
            </a:endParaRPr>
          </a:p>
          <a:p>
            <a:endParaRPr b="0" lang="fr-FR" sz="1790" spc="-1" strike="noStrike">
              <a:latin typeface="Arial"/>
            </a:endParaRPr>
          </a:p>
          <a:p>
            <a:r>
              <a:rPr b="0" lang="fr-FR" sz="1790" spc="-1" strike="noStrike">
                <a:latin typeface="Arial"/>
              </a:rPr>
              <a:t>-Puis chaque Admin peut accéder VIA un menu a chaque TABLE pour M, A, S les Prestations, Info, Horaires, Image.</a:t>
            </a:r>
            <a:endParaRPr b="0" lang="fr-FR" sz="1790" spc="-1" strike="noStrike">
              <a:latin typeface="Arial"/>
            </a:endParaRPr>
          </a:p>
          <a:p>
            <a:endParaRPr b="0" lang="fr-FR" sz="179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sldImg"/>
          </p:nvPr>
        </p:nvSpPr>
        <p:spPr>
          <a:xfrm>
            <a:off x="215640" y="811800"/>
            <a:ext cx="7127280" cy="4008960"/>
          </a:xfrm>
          <a:prstGeom prst="rect">
            <a:avLst/>
          </a:prstGeom>
        </p:spPr>
      </p:sp>
      <p:sp>
        <p:nvSpPr>
          <p:cNvPr id="146" name="PlaceHolder 2"/>
          <p:cNvSpPr>
            <a:spLocks noGrp="1"/>
          </p:cNvSpPr>
          <p:nvPr>
            <p:ph type="body"/>
          </p:nvPr>
        </p:nvSpPr>
        <p:spPr>
          <a:xfrm>
            <a:off x="756000" y="5077800"/>
            <a:ext cx="6047640" cy="5988960"/>
          </a:xfrm>
          <a:prstGeom prst="rect">
            <a:avLst/>
          </a:prstGeom>
        </p:spPr>
        <p:txBody>
          <a:bodyPr lIns="0" rIns="0" tIns="0" bIns="0">
            <a:spAutoFit/>
          </a:bodyPr>
          <a:p>
            <a:r>
              <a:rPr b="0" lang="fr-FR" sz="2810" spc="-1" strike="noStrike">
                <a:latin typeface="Arial"/>
              </a:rPr>
              <a:t>-Bootstrap système de grille.</a:t>
            </a:r>
            <a:endParaRPr b="0" lang="fr-FR" sz="2810" spc="-1" strike="noStrike">
              <a:latin typeface="Arial"/>
            </a:endParaRPr>
          </a:p>
          <a:p>
            <a:r>
              <a:rPr b="0" lang="fr-FR" sz="2810" spc="-1" strike="noStrike">
                <a:latin typeface="Arial"/>
                <a:ea typeface="Microsoft YaHei"/>
              </a:rPr>
              <a:t>- fonctionne avec des colonnes et des lignes.</a:t>
            </a:r>
            <a:endParaRPr b="0" lang="fr-FR" sz="2810" spc="-1" strike="noStrike">
              <a:latin typeface="Arial"/>
            </a:endParaRPr>
          </a:p>
          <a:p>
            <a:r>
              <a:rPr b="0" lang="fr-FR" sz="2810" spc="-1" strike="noStrike">
                <a:latin typeface="Arial"/>
              </a:rPr>
              <a:t>-Fonctionne avec des class qui définissent le Style et la mise forme Bootstrap .</a:t>
            </a:r>
            <a:endParaRPr b="0" lang="fr-FR" sz="2810" spc="-1" strike="noStrike">
              <a:latin typeface="Arial"/>
            </a:endParaRPr>
          </a:p>
          <a:p>
            <a:r>
              <a:rPr b="0" lang="fr-FR" sz="2810" spc="-1" strike="noStrike">
                <a:latin typeface="Arial"/>
              </a:rPr>
              <a:t>-Applicable les éléments qu’on désir (div section article etc,) = pratique.</a:t>
            </a:r>
            <a:endParaRPr b="0" lang="fr-FR" sz="2810" spc="-1" strike="noStrike">
              <a:latin typeface="Arial"/>
            </a:endParaRPr>
          </a:p>
          <a:p>
            <a:r>
              <a:rPr b="0" lang="fr-FR" sz="2810" spc="-1" strike="noStrike">
                <a:latin typeface="Arial"/>
              </a:rPr>
              <a:t>-Dans élément HTML définit un container, définit des lignes et le nombre de colonne qu’occupera un élément. </a:t>
            </a:r>
            <a:endParaRPr b="0" lang="fr-FR" sz="2810" spc="-1" strike="noStrike">
              <a:latin typeface="Arial"/>
            </a:endParaRPr>
          </a:p>
          <a:p>
            <a:r>
              <a:rPr b="0" lang="fr-FR" sz="2810" spc="-1" strike="noStrike">
                <a:latin typeface="Arial"/>
              </a:rPr>
              <a:t>COL = &lt;576px</a:t>
            </a:r>
            <a:endParaRPr b="0" lang="fr-FR" sz="2810" spc="-1" strike="noStrike">
              <a:latin typeface="Arial"/>
            </a:endParaRPr>
          </a:p>
          <a:p>
            <a:r>
              <a:rPr b="0" lang="fr-FR" sz="2810" spc="-1" strike="noStrike">
                <a:latin typeface="Arial"/>
              </a:rPr>
              <a:t> </a:t>
            </a:r>
            <a:r>
              <a:rPr b="0" lang="fr-FR" sz="2810" spc="-1" strike="noStrike">
                <a:latin typeface="Arial"/>
              </a:rPr>
              <a:t>Lg = 992px  </a:t>
            </a:r>
            <a:endParaRPr b="0" lang="fr-FR" sz="2810" spc="-1" strike="noStrike">
              <a:latin typeface="Arial"/>
            </a:endParaRPr>
          </a:p>
          <a:p>
            <a:r>
              <a:rPr b="0" lang="fr-FR" sz="2810" spc="-1" strike="noStrike">
                <a:latin typeface="Arial"/>
              </a:rPr>
              <a:t> </a:t>
            </a:r>
            <a:endParaRPr b="0" lang="fr-FR" sz="281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sldImg"/>
          </p:nvPr>
        </p:nvSpPr>
        <p:spPr>
          <a:xfrm>
            <a:off x="215640" y="811800"/>
            <a:ext cx="7127280" cy="4008960"/>
          </a:xfrm>
          <a:prstGeom prst="rect">
            <a:avLst/>
          </a:prstGeom>
        </p:spPr>
      </p:sp>
      <p:sp>
        <p:nvSpPr>
          <p:cNvPr id="148" name="PlaceHolder 2"/>
          <p:cNvSpPr>
            <a:spLocks noGrp="1"/>
          </p:cNvSpPr>
          <p:nvPr>
            <p:ph type="body"/>
          </p:nvPr>
        </p:nvSpPr>
        <p:spPr>
          <a:xfrm>
            <a:off x="756000" y="5077800"/>
            <a:ext cx="6047640" cy="4810680"/>
          </a:xfrm>
          <a:prstGeom prst="rect">
            <a:avLst/>
          </a:prstGeom>
        </p:spPr>
        <p:txBody>
          <a:bodyPr lIns="0" rIns="0" tIns="0" bIns="0">
            <a:spAutoFit/>
          </a:bodyPr>
          <a:p>
            <a:r>
              <a:rPr b="0" lang="fr-FR" sz="2810" spc="-1" strike="noStrike">
                <a:latin typeface="Arial"/>
              </a:rPr>
              <a:t>-Media queries = adapter dynamiquement le design en CSS en créant des points de ruptures.</a:t>
            </a:r>
            <a:endParaRPr b="0" lang="fr-FR" sz="2810" spc="-1" strike="noStrike">
              <a:latin typeface="Arial"/>
            </a:endParaRPr>
          </a:p>
          <a:p>
            <a:r>
              <a:rPr b="0" lang="fr-FR" sz="2810" spc="-1" strike="noStrike">
                <a:latin typeface="Arial"/>
              </a:rPr>
              <a:t>-L’image 60 % de la largeur de l’écran</a:t>
            </a:r>
            <a:endParaRPr b="0" lang="fr-FR" sz="281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rIns="0" tIns="0" bIns="0">
            <a:normAutofit/>
          </a:bodyPr>
          <a:p>
            <a:endParaRPr b="0" lang="fr-FR" sz="3200" spc="-1" strike="noStrike">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rIns="0" tIns="0" bIns="0">
            <a:normAutofit/>
          </a:bodyPr>
          <a:p>
            <a:endParaRPr b="0" lang="fr-FR" sz="3200" spc="-1" strike="noStrike">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rIns="0" tIns="0" bIns="0">
            <a:normAutofit/>
          </a:bodyPr>
          <a:p>
            <a:endParaRPr b="0" lang="fr-FR" sz="3200" spc="-1" strike="noStrike">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rIns="0" tIns="0" bIns="0">
            <a:normAutofit/>
          </a:bodyPr>
          <a:p>
            <a:endParaRPr b="0" lang="fr-FR" sz="3200" spc="-1" strike="noStrike">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rIns="0" tIns="0" bIns="0">
            <a:normAutofit/>
          </a:bodyPr>
          <a:p>
            <a:endParaRPr b="0" lang="fr-FR" sz="3200" spc="-1" strike="noStrike">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rIns="0" tIns="0" bIns="0">
            <a:normAutofit/>
          </a:bodyPr>
          <a:p>
            <a:endParaRPr b="0" lang="fr-FR" sz="3200" spc="-1" strike="noStrike">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rIns="0" tIns="0" bIns="0">
            <a:normAutofit/>
          </a:bodyPr>
          <a:p>
            <a:endParaRPr b="0" lang="fr-FR" sz="3200" spc="-1" strike="noStrike">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rIns="0" tIns="0" bIns="0">
            <a:normAutofit/>
          </a:bodyPr>
          <a:p>
            <a:endParaRPr b="0" lang="fr-FR" sz="3200" spc="-1" strike="noStrike">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rIns="0" tIns="0" bIns="0">
            <a:normAutofit/>
          </a:bodyPr>
          <a:p>
            <a:endParaRPr b="0" lang="fr-FR" sz="3200" spc="-1" strike="noStrike">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rIns="0" tIns="0" bIns="0">
            <a:normAutofit/>
          </a:bodyPr>
          <a:p>
            <a:endParaRPr b="0" lang="fr-FR" sz="3200" spc="-1" strike="noStrike">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rIns="0" tIns="0" bIns="0" anchor="ctr">
            <a:sp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rIns="0" tIns="0" bIns="0">
            <a:normAutofit/>
          </a:bodyPr>
          <a:p>
            <a:endParaRPr b="0" lang="fr-FR" sz="3200" spc="-1" strike="noStrike">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rIns="0" tIns="0" bIns="0">
            <a:normAutofit/>
          </a:bodyPr>
          <a:p>
            <a:endParaRPr b="0" lang="fr-FR" sz="3200" spc="-1" strike="noStrike">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rIns="0" tIns="0" bIns="0">
            <a:normAutofit/>
          </a:bodyPr>
          <a:p>
            <a:endParaRPr b="0" lang="fr-FR" sz="3200" spc="-1" strike="noStrike">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rIns="0" tIns="0" bIns="0">
            <a:normAutofit/>
          </a:bodyPr>
          <a:p>
            <a:endParaRPr b="0" lang="fr-FR" sz="3200" spc="-1" strike="noStrike">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fr-FR" sz="4400" spc="-1" strike="noStrike">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rIns="0" tIns="0" bIns="0">
            <a:normAutofit/>
          </a:bodyPr>
          <a:p>
            <a:endParaRPr b="0" lang="fr-FR" sz="3200" spc="-1" strike="noStrike">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rIns="0" tIns="0" bIns="0">
            <a:normAutofit/>
          </a:bodyPr>
          <a:p>
            <a:endParaRPr b="0" lang="fr-FR" sz="3200" spc="-1" strike="noStrike">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noAutofit/>
          </a:bodyPr>
          <a:p>
            <a:r>
              <a:rPr b="0" lang="fr-FR" sz="1400" spc="-1" strike="noStrike">
                <a:latin typeface="Times New Roman"/>
              </a:rPr>
              <a:t>&lt;date/heure&gt;</a:t>
            </a:r>
            <a:endParaRPr b="0" lang="fr-FR"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noAutofit/>
          </a:bodyPr>
          <a:p>
            <a:pPr algn="ctr"/>
            <a:r>
              <a:rPr b="0" lang="fr-FR" sz="1400" spc="-1" strike="noStrike">
                <a:latin typeface="Times New Roman"/>
              </a:rPr>
              <a:t>&lt;pied de page&gt;</a:t>
            </a:r>
            <a:endParaRPr b="0" lang="fr-FR"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noAutofit/>
          </a:bodyPr>
          <a:p>
            <a:pPr algn="r"/>
            <a:fld id="{F196C060-1D9A-415B-9F16-4BE23FA73C64}"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slideLayout" Target="../slideLayouts/slideLayout2.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jpeg"/><Relationship Id="rId4" Type="http://schemas.openxmlformats.org/officeDocument/2006/relationships/slideLayout" Target="../slideLayouts/slideLayout2.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 Id="rId3" Type="http://schemas.openxmlformats.org/officeDocument/2006/relationships/comments" Target="../comments/comment1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image" Target="../media/image33.jpeg"/><Relationship Id="rId4" Type="http://schemas.openxmlformats.org/officeDocument/2006/relationships/slideLayout" Target="../slideLayouts/slideLayout2.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slideLayout" Target="../slideLayouts/slideLayout2.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image" Target="../media/image38.jpeg"/><Relationship Id="rId4" Type="http://schemas.openxmlformats.org/officeDocument/2006/relationships/slideLayout" Target="../slideLayouts/slideLayout2.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2.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jpeg"/><Relationship Id="rId3"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slideLayout" Target="../slideLayouts/slideLayout2.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slideLayout" Target="../slideLayouts/slideLayout2.xml"/><Relationship Id="rId7"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47" name="TextShape 1"/>
          <p:cNvSpPr txBox="1"/>
          <p:nvPr/>
        </p:nvSpPr>
        <p:spPr>
          <a:xfrm>
            <a:off x="504000" y="540000"/>
            <a:ext cx="9071640" cy="4500000"/>
          </a:xfrm>
          <a:prstGeom prst="rect">
            <a:avLst/>
          </a:prstGeom>
          <a:solidFill>
            <a:srgbClr val="eeeeee"/>
          </a:solidFill>
          <a:ln>
            <a:noFill/>
          </a:ln>
        </p:spPr>
        <p:txBody>
          <a:bodyPr lIns="0" rIns="0" tIns="0" bIns="0" anchor="ctr">
            <a:spAutoFit/>
          </a:bodyPr>
          <a:p>
            <a:pPr algn="ctr">
              <a:lnSpc>
                <a:spcPct val="100000"/>
              </a:lnSpc>
            </a:pPr>
            <a:r>
              <a:rPr b="0" lang="fr-FR" sz="2600" spc="-1" strike="noStrike">
                <a:latin typeface="Arial"/>
              </a:rPr>
              <a:t>Présentation du projet </a:t>
            </a:r>
            <a:endParaRPr b="0" lang="fr-FR" sz="2600" spc="-1" strike="noStrike">
              <a:latin typeface="Arial"/>
            </a:endParaRPr>
          </a:p>
          <a:p>
            <a:pPr algn="ctr">
              <a:lnSpc>
                <a:spcPct val="100000"/>
              </a:lnSpc>
            </a:pPr>
            <a:r>
              <a:rPr b="0" lang="fr-FR" sz="2600" spc="-1" strike="noStrike">
                <a:latin typeface="Arial"/>
              </a:rPr>
              <a:t>de site vitrine pour un</a:t>
            </a:r>
            <a:endParaRPr b="0" lang="fr-FR" sz="2600" spc="-1" strike="noStrike">
              <a:latin typeface="Arial"/>
            </a:endParaRPr>
          </a:p>
          <a:p>
            <a:pPr algn="ctr">
              <a:lnSpc>
                <a:spcPct val="100000"/>
              </a:lnSpc>
            </a:pPr>
            <a:endParaRPr b="0" lang="fr-FR" sz="2600" spc="-1" strike="noStrike">
              <a:latin typeface="Arial"/>
            </a:endParaRPr>
          </a:p>
          <a:p>
            <a:pPr algn="ctr">
              <a:lnSpc>
                <a:spcPct val="100000"/>
              </a:lnSpc>
            </a:pPr>
            <a:r>
              <a:rPr b="0" lang="fr-FR" sz="2600" spc="-1" strike="noStrike">
                <a:latin typeface="Arial"/>
              </a:rPr>
              <a:t>Coiffeur barbier</a:t>
            </a:r>
            <a:endParaRPr b="0" lang="fr-FR" sz="2600" spc="-1" strike="noStrike">
              <a:latin typeface="Arial"/>
            </a:endParaRPr>
          </a:p>
          <a:p>
            <a:pPr algn="ctr">
              <a:lnSpc>
                <a:spcPct val="100000"/>
              </a:lnSpc>
            </a:pPr>
            <a:endParaRPr b="0" lang="fr-FR" sz="2600" spc="-1" strike="noStrike">
              <a:latin typeface="Arial"/>
            </a:endParaRPr>
          </a:p>
          <a:p>
            <a:pPr algn="ctr">
              <a:lnSpc>
                <a:spcPct val="100000"/>
              </a:lnSpc>
            </a:pPr>
            <a:r>
              <a:rPr b="0" lang="fr-FR" sz="4000" spc="-1" strike="noStrike">
                <a:latin typeface="Calibri Light"/>
              </a:rPr>
              <a:t>l’Atelier</a:t>
            </a:r>
            <a:endParaRPr b="0" lang="fr-FR" sz="4000" spc="-1" strike="noStrike">
              <a:latin typeface="Arial"/>
            </a:endParaRPr>
          </a:p>
          <a:p>
            <a:pPr algn="ctr">
              <a:lnSpc>
                <a:spcPct val="100000"/>
              </a:lnSpc>
            </a:pPr>
            <a:endParaRPr b="0" lang="fr-FR" sz="4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ccccc"/>
        </a:solidFill>
      </p:bgPr>
    </p:bg>
    <p:spTree>
      <p:nvGrpSpPr>
        <p:cNvPr id="1" name=""/>
        <p:cNvGrpSpPr/>
        <p:nvPr/>
      </p:nvGrpSpPr>
      <p:grpSpPr>
        <a:xfrm>
          <a:off x="0" y="0"/>
          <a:ext cx="0" cy="0"/>
          <a:chOff x="0" y="0"/>
          <a:chExt cx="0" cy="0"/>
        </a:xfrm>
      </p:grpSpPr>
      <p:pic>
        <p:nvPicPr>
          <p:cNvPr id="73" name="" descr=""/>
          <p:cNvPicPr/>
          <p:nvPr/>
        </p:nvPicPr>
        <p:blipFill>
          <a:blip r:embed="rId1"/>
          <a:stretch/>
        </p:blipFill>
        <p:spPr>
          <a:xfrm>
            <a:off x="1952640" y="1080000"/>
            <a:ext cx="6507360" cy="32400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ccccc"/>
        </a:solidFill>
      </p:bgPr>
    </p:bg>
    <p:spTree>
      <p:nvGrpSpPr>
        <p:cNvPr id="1" name=""/>
        <p:cNvGrpSpPr/>
        <p:nvPr/>
      </p:nvGrpSpPr>
      <p:grpSpPr>
        <a:xfrm>
          <a:off x="0" y="0"/>
          <a:ext cx="0" cy="0"/>
          <a:chOff x="0" y="0"/>
          <a:chExt cx="0" cy="0"/>
        </a:xfrm>
      </p:grpSpPr>
      <p:pic>
        <p:nvPicPr>
          <p:cNvPr id="74" name="" descr=""/>
          <p:cNvPicPr/>
          <p:nvPr/>
        </p:nvPicPr>
        <p:blipFill>
          <a:blip r:embed="rId1"/>
          <a:stretch/>
        </p:blipFill>
        <p:spPr>
          <a:xfrm>
            <a:off x="1800720" y="1847160"/>
            <a:ext cx="5751720" cy="1821960"/>
          </a:xfrm>
          <a:prstGeom prst="rect">
            <a:avLst/>
          </a:prstGeom>
          <a:ln>
            <a:noFill/>
          </a:ln>
        </p:spPr>
      </p:pic>
      <p:pic>
        <p:nvPicPr>
          <p:cNvPr id="75" name="" descr=""/>
          <p:cNvPicPr/>
          <p:nvPr/>
        </p:nvPicPr>
        <p:blipFill>
          <a:blip r:embed="rId2"/>
          <a:stretch/>
        </p:blipFill>
        <p:spPr>
          <a:xfrm>
            <a:off x="4140000" y="3634200"/>
            <a:ext cx="5940000" cy="2035800"/>
          </a:xfrm>
          <a:prstGeom prst="rect">
            <a:avLst/>
          </a:prstGeom>
          <a:ln>
            <a:noFill/>
          </a:ln>
        </p:spPr>
      </p:pic>
      <p:pic>
        <p:nvPicPr>
          <p:cNvPr id="76" name="" descr=""/>
          <p:cNvPicPr/>
          <p:nvPr/>
        </p:nvPicPr>
        <p:blipFill>
          <a:blip r:embed="rId3"/>
          <a:stretch/>
        </p:blipFill>
        <p:spPr>
          <a:xfrm>
            <a:off x="0" y="45360"/>
            <a:ext cx="5940000" cy="1809360"/>
          </a:xfrm>
          <a:prstGeom prst="rect">
            <a:avLst/>
          </a:prstGeom>
          <a:ln>
            <a:noFill/>
          </a:ln>
        </p:spPr>
      </p:pic>
      <p:sp>
        <p:nvSpPr>
          <p:cNvPr id="77" name="TextShape 1"/>
          <p:cNvSpPr txBox="1"/>
          <p:nvPr/>
        </p:nvSpPr>
        <p:spPr>
          <a:xfrm>
            <a:off x="6660000" y="540000"/>
            <a:ext cx="3084120" cy="602280"/>
          </a:xfrm>
          <a:prstGeom prst="rect">
            <a:avLst/>
          </a:prstGeom>
          <a:noFill/>
          <a:ln>
            <a:noFill/>
          </a:ln>
        </p:spPr>
        <p:txBody>
          <a:bodyPr lIns="90000" rIns="90000" tIns="45000" bIns="45000">
            <a:spAutoFit/>
          </a:bodyPr>
          <a:p>
            <a:r>
              <a:rPr b="0" lang="fr-FR" sz="1800" spc="-1" strike="noStrike">
                <a:latin typeface="Arial"/>
              </a:rPr>
              <a:t>Rotation d’un élément HTML</a:t>
            </a:r>
            <a:endParaRPr b="0" lang="fr-FR" sz="1800" spc="-1" strike="noStrike">
              <a:latin typeface="Arial"/>
            </a:endParaRPr>
          </a:p>
          <a:p>
            <a:r>
              <a:rPr b="0" lang="fr-FR" sz="1800" spc="-1" strike="noStrike">
                <a:latin typeface="Arial"/>
              </a:rPr>
              <a:t>        </a:t>
            </a:r>
            <a:r>
              <a:rPr b="0" lang="fr-FR" sz="1800" spc="-1" strike="noStrike">
                <a:latin typeface="Arial"/>
              </a:rPr>
              <a:t>en JavaScript </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78" name="CustomShape 1"/>
          <p:cNvSpPr/>
          <p:nvPr/>
        </p:nvSpPr>
        <p:spPr>
          <a:xfrm>
            <a:off x="0" y="1778760"/>
            <a:ext cx="10080000" cy="3870000"/>
          </a:xfrm>
          <a:prstGeom prst="rect">
            <a:avLst/>
          </a:prstGeom>
          <a:solidFill>
            <a:srgbClr val="77bc65"/>
          </a:solidFill>
          <a:ln>
            <a:solidFill>
              <a:srgbClr val="3465a4"/>
            </a:solidFill>
          </a:ln>
        </p:spPr>
        <p:style>
          <a:lnRef idx="0"/>
          <a:fillRef idx="0"/>
          <a:effectRef idx="0"/>
          <a:fontRef idx="minor"/>
        </p:style>
      </p:sp>
      <p:sp>
        <p:nvSpPr>
          <p:cNvPr id="79" name="CustomShape 2"/>
          <p:cNvSpPr/>
          <p:nvPr/>
        </p:nvSpPr>
        <p:spPr>
          <a:xfrm>
            <a:off x="5877360" y="3960000"/>
            <a:ext cx="4202640" cy="1688760"/>
          </a:xfrm>
          <a:prstGeom prst="rect">
            <a:avLst/>
          </a:prstGeom>
          <a:solidFill>
            <a:srgbClr val="ff3838"/>
          </a:solidFill>
          <a:ln>
            <a:solidFill>
              <a:srgbClr val="3465a4"/>
            </a:solidFill>
          </a:ln>
        </p:spPr>
        <p:style>
          <a:lnRef idx="0"/>
          <a:fillRef idx="0"/>
          <a:effectRef idx="0"/>
          <a:fontRef idx="minor"/>
        </p:style>
      </p:sp>
      <p:sp>
        <p:nvSpPr>
          <p:cNvPr id="80" name="CustomShape 3"/>
          <p:cNvSpPr/>
          <p:nvPr/>
        </p:nvSpPr>
        <p:spPr>
          <a:xfrm>
            <a:off x="0" y="0"/>
            <a:ext cx="10080000" cy="1800000"/>
          </a:xfrm>
          <a:prstGeom prst="rect">
            <a:avLst/>
          </a:prstGeom>
          <a:solidFill>
            <a:srgbClr val="5983b0"/>
          </a:solidFill>
          <a:ln>
            <a:solidFill>
              <a:srgbClr val="3465a4"/>
            </a:solidFill>
          </a:ln>
        </p:spPr>
        <p:style>
          <a:lnRef idx="0"/>
          <a:fillRef idx="0"/>
          <a:effectRef idx="0"/>
          <a:fontRef idx="minor"/>
        </p:style>
      </p:sp>
      <p:pic>
        <p:nvPicPr>
          <p:cNvPr id="81" name="" descr=""/>
          <p:cNvPicPr/>
          <p:nvPr/>
        </p:nvPicPr>
        <p:blipFill>
          <a:blip r:embed="rId1"/>
          <a:stretch/>
        </p:blipFill>
        <p:spPr>
          <a:xfrm>
            <a:off x="3780000" y="0"/>
            <a:ext cx="6131160" cy="997920"/>
          </a:xfrm>
          <a:prstGeom prst="rect">
            <a:avLst/>
          </a:prstGeom>
          <a:ln>
            <a:noFill/>
          </a:ln>
        </p:spPr>
      </p:pic>
      <p:pic>
        <p:nvPicPr>
          <p:cNvPr id="82" name="" descr=""/>
          <p:cNvPicPr/>
          <p:nvPr/>
        </p:nvPicPr>
        <p:blipFill>
          <a:blip r:embed="rId2"/>
          <a:stretch/>
        </p:blipFill>
        <p:spPr>
          <a:xfrm>
            <a:off x="360000" y="1145160"/>
            <a:ext cx="9582840" cy="294840"/>
          </a:xfrm>
          <a:prstGeom prst="rect">
            <a:avLst/>
          </a:prstGeom>
          <a:ln>
            <a:noFill/>
          </a:ln>
        </p:spPr>
      </p:pic>
      <p:sp>
        <p:nvSpPr>
          <p:cNvPr id="83" name="TextShape 4"/>
          <p:cNvSpPr txBox="1"/>
          <p:nvPr/>
        </p:nvSpPr>
        <p:spPr>
          <a:xfrm>
            <a:off x="338040" y="360000"/>
            <a:ext cx="3441960" cy="346320"/>
          </a:xfrm>
          <a:prstGeom prst="rect">
            <a:avLst/>
          </a:prstGeom>
          <a:noFill/>
          <a:ln>
            <a:noFill/>
          </a:ln>
        </p:spPr>
        <p:txBody>
          <a:bodyPr lIns="90000" rIns="90000" tIns="45000" bIns="45000">
            <a:spAutoFit/>
          </a:bodyPr>
          <a:p>
            <a:r>
              <a:rPr b="0" lang="fr-FR" sz="1800" spc="-1" strike="noStrike">
                <a:latin typeface="Arial"/>
              </a:rPr>
              <a:t>Classe et Id sur éléments HTML</a:t>
            </a:r>
            <a:endParaRPr b="0" lang="fr-FR" sz="1800" spc="-1" strike="noStrike">
              <a:latin typeface="Arial"/>
            </a:endParaRPr>
          </a:p>
        </p:txBody>
      </p:sp>
      <p:sp>
        <p:nvSpPr>
          <p:cNvPr id="84" name="TextShape 5"/>
          <p:cNvSpPr txBox="1"/>
          <p:nvPr/>
        </p:nvSpPr>
        <p:spPr>
          <a:xfrm>
            <a:off x="7740000" y="1980000"/>
            <a:ext cx="2363040" cy="602280"/>
          </a:xfrm>
          <a:prstGeom prst="rect">
            <a:avLst/>
          </a:prstGeom>
          <a:noFill/>
          <a:ln>
            <a:noFill/>
          </a:ln>
        </p:spPr>
        <p:txBody>
          <a:bodyPr lIns="90000" rIns="90000" tIns="45000" bIns="45000">
            <a:spAutoFit/>
          </a:bodyPr>
          <a:p>
            <a:r>
              <a:rPr b="0" lang="fr-FR" sz="1800" spc="-1" strike="noStrike">
                <a:latin typeface="Arial"/>
              </a:rPr>
              <a:t> </a:t>
            </a:r>
            <a:r>
              <a:rPr b="0" lang="fr-FR" sz="1800" spc="-1" strike="noStrike">
                <a:latin typeface="Arial"/>
              </a:rPr>
              <a:t>Éléments HTML </a:t>
            </a:r>
            <a:endParaRPr b="0" lang="fr-FR" sz="1800" spc="-1" strike="noStrike">
              <a:latin typeface="Arial"/>
            </a:endParaRPr>
          </a:p>
          <a:p>
            <a:r>
              <a:rPr b="0" lang="fr-FR" sz="1800" spc="-1" strike="noStrike">
                <a:latin typeface="Arial"/>
              </a:rPr>
              <a:t>et fonction JavaScript</a:t>
            </a:r>
            <a:endParaRPr b="0" lang="fr-FR" sz="1800" spc="-1" strike="noStrike">
              <a:latin typeface="Arial"/>
            </a:endParaRPr>
          </a:p>
        </p:txBody>
      </p:sp>
      <p:sp>
        <p:nvSpPr>
          <p:cNvPr id="85" name="TextShape 6"/>
          <p:cNvSpPr txBox="1"/>
          <p:nvPr/>
        </p:nvSpPr>
        <p:spPr>
          <a:xfrm>
            <a:off x="7200000" y="3960000"/>
            <a:ext cx="1817640" cy="346320"/>
          </a:xfrm>
          <a:prstGeom prst="rect">
            <a:avLst/>
          </a:prstGeom>
          <a:noFill/>
          <a:ln>
            <a:noFill/>
          </a:ln>
        </p:spPr>
        <p:txBody>
          <a:bodyPr lIns="90000" rIns="90000" tIns="45000" bIns="45000">
            <a:spAutoFit/>
          </a:bodyPr>
          <a:p>
            <a:r>
              <a:rPr b="0" lang="fr-FR" sz="1800" spc="-1" strike="noStrike">
                <a:latin typeface="Arial"/>
              </a:rPr>
              <a:t>Propriétés CSS </a:t>
            </a:r>
            <a:endParaRPr b="0" lang="fr-FR" sz="1800" spc="-1" strike="noStrike">
              <a:latin typeface="Arial"/>
            </a:endParaRPr>
          </a:p>
        </p:txBody>
      </p:sp>
      <p:sp>
        <p:nvSpPr>
          <p:cNvPr id="86" name="Line 7"/>
          <p:cNvSpPr/>
          <p:nvPr/>
        </p:nvSpPr>
        <p:spPr>
          <a:xfrm flipV="1">
            <a:off x="5877360" y="4310640"/>
            <a:ext cx="907200" cy="9360"/>
          </a:xfrm>
          <a:prstGeom prst="line">
            <a:avLst/>
          </a:prstGeom>
          <a:ln>
            <a:solidFill>
              <a:srgbClr val="ff0000"/>
            </a:solidFill>
          </a:ln>
        </p:spPr>
        <p:style>
          <a:lnRef idx="0"/>
          <a:fillRef idx="0"/>
          <a:effectRef idx="0"/>
          <a:fontRef idx="minor"/>
        </p:style>
      </p:sp>
      <p:sp>
        <p:nvSpPr>
          <p:cNvPr id="87" name="Line 8"/>
          <p:cNvSpPr/>
          <p:nvPr/>
        </p:nvSpPr>
        <p:spPr>
          <a:xfrm>
            <a:off x="5877360" y="4320000"/>
            <a:ext cx="0" cy="720000"/>
          </a:xfrm>
          <a:prstGeom prst="line">
            <a:avLst/>
          </a:prstGeom>
          <a:ln>
            <a:solidFill>
              <a:srgbClr val="ff0000"/>
            </a:solidFill>
          </a:ln>
        </p:spPr>
        <p:style>
          <a:lnRef idx="0"/>
          <a:fillRef idx="0"/>
          <a:effectRef idx="0"/>
          <a:fontRef idx="minor"/>
        </p:style>
      </p:sp>
      <p:pic>
        <p:nvPicPr>
          <p:cNvPr id="88" name="" descr=""/>
          <p:cNvPicPr/>
          <p:nvPr/>
        </p:nvPicPr>
        <p:blipFill>
          <a:blip r:embed="rId3"/>
          <a:stretch/>
        </p:blipFill>
        <p:spPr>
          <a:xfrm>
            <a:off x="180000" y="3171240"/>
            <a:ext cx="6388200" cy="2228760"/>
          </a:xfrm>
          <a:prstGeom prst="rect">
            <a:avLst/>
          </a:prstGeom>
          <a:ln>
            <a:noFill/>
          </a:ln>
        </p:spPr>
      </p:pic>
      <p:sp>
        <p:nvSpPr>
          <p:cNvPr id="89" name="Line 9"/>
          <p:cNvSpPr/>
          <p:nvPr/>
        </p:nvSpPr>
        <p:spPr>
          <a:xfrm>
            <a:off x="5877360" y="5079960"/>
            <a:ext cx="907200" cy="0"/>
          </a:xfrm>
          <a:prstGeom prst="line">
            <a:avLst/>
          </a:prstGeom>
          <a:ln w="36000">
            <a:solidFill>
              <a:srgbClr val="ff0000"/>
            </a:solidFill>
            <a:round/>
          </a:ln>
        </p:spPr>
        <p:style>
          <a:lnRef idx="0"/>
          <a:fillRef idx="0"/>
          <a:effectRef idx="0"/>
          <a:fontRef idx="minor"/>
        </p:style>
      </p:sp>
      <p:sp>
        <p:nvSpPr>
          <p:cNvPr id="90" name="Line 10"/>
          <p:cNvSpPr/>
          <p:nvPr/>
        </p:nvSpPr>
        <p:spPr>
          <a:xfrm flipV="1">
            <a:off x="5877360" y="4320000"/>
            <a:ext cx="0" cy="759960"/>
          </a:xfrm>
          <a:prstGeom prst="line">
            <a:avLst/>
          </a:prstGeom>
          <a:ln w="36000">
            <a:solidFill>
              <a:srgbClr val="ff0000"/>
            </a:solidFill>
            <a:round/>
          </a:ln>
        </p:spPr>
        <p:style>
          <a:lnRef idx="0"/>
          <a:fillRef idx="0"/>
          <a:effectRef idx="0"/>
          <a:fontRef idx="minor"/>
        </p:style>
      </p:sp>
      <p:pic>
        <p:nvPicPr>
          <p:cNvPr id="91" name="" descr=""/>
          <p:cNvPicPr/>
          <p:nvPr/>
        </p:nvPicPr>
        <p:blipFill>
          <a:blip r:embed="rId4"/>
          <a:stretch/>
        </p:blipFill>
        <p:spPr>
          <a:xfrm>
            <a:off x="5940000" y="4310640"/>
            <a:ext cx="4140000" cy="747360"/>
          </a:xfrm>
          <a:prstGeom prst="rect">
            <a:avLst/>
          </a:prstGeom>
          <a:ln>
            <a:noFill/>
          </a:ln>
        </p:spPr>
      </p:pic>
      <p:sp>
        <p:nvSpPr>
          <p:cNvPr id="92" name="Line 11"/>
          <p:cNvSpPr/>
          <p:nvPr/>
        </p:nvSpPr>
        <p:spPr>
          <a:xfrm>
            <a:off x="5877360" y="4320000"/>
            <a:ext cx="962640" cy="0"/>
          </a:xfrm>
          <a:prstGeom prst="line">
            <a:avLst/>
          </a:prstGeom>
          <a:ln w="36000">
            <a:solidFill>
              <a:srgbClr val="ff0000"/>
            </a:solidFill>
            <a:round/>
          </a:ln>
        </p:spPr>
        <p:style>
          <a:lnRef idx="0"/>
          <a:fillRef idx="0"/>
          <a:effectRef idx="0"/>
          <a:fontRef idx="minor"/>
        </p:style>
      </p:sp>
      <p:pic>
        <p:nvPicPr>
          <p:cNvPr id="93" name="" descr=""/>
          <p:cNvPicPr/>
          <p:nvPr/>
        </p:nvPicPr>
        <p:blipFill>
          <a:blip r:embed="rId5"/>
          <a:stretch/>
        </p:blipFill>
        <p:spPr>
          <a:xfrm>
            <a:off x="180000" y="1980000"/>
            <a:ext cx="6774120" cy="9129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94" name="" descr=""/>
          <p:cNvPicPr/>
          <p:nvPr/>
        </p:nvPicPr>
        <p:blipFill>
          <a:blip r:embed="rId1"/>
          <a:stretch/>
        </p:blipFill>
        <p:spPr>
          <a:xfrm>
            <a:off x="0" y="0"/>
            <a:ext cx="5069520" cy="3119400"/>
          </a:xfrm>
          <a:prstGeom prst="rect">
            <a:avLst/>
          </a:prstGeom>
          <a:ln>
            <a:noFill/>
          </a:ln>
        </p:spPr>
      </p:pic>
      <p:pic>
        <p:nvPicPr>
          <p:cNvPr id="95" name="" descr=""/>
          <p:cNvPicPr/>
          <p:nvPr/>
        </p:nvPicPr>
        <p:blipFill>
          <a:blip r:embed="rId2"/>
          <a:stretch/>
        </p:blipFill>
        <p:spPr>
          <a:xfrm>
            <a:off x="5069520" y="2654280"/>
            <a:ext cx="5010480" cy="3015720"/>
          </a:xfrm>
          <a:prstGeom prst="rect">
            <a:avLst/>
          </a:prstGeom>
          <a:ln>
            <a:noFill/>
          </a:ln>
        </p:spPr>
      </p:pic>
      <p:sp>
        <p:nvSpPr>
          <p:cNvPr id="96" name="TextShape 1"/>
          <p:cNvSpPr txBox="1"/>
          <p:nvPr/>
        </p:nvSpPr>
        <p:spPr>
          <a:xfrm>
            <a:off x="6473880" y="540000"/>
            <a:ext cx="2893320" cy="858240"/>
          </a:xfrm>
          <a:prstGeom prst="rect">
            <a:avLst/>
          </a:prstGeom>
          <a:noFill/>
          <a:ln>
            <a:noFill/>
          </a:ln>
        </p:spPr>
        <p:txBody>
          <a:bodyPr lIns="90000" rIns="90000" tIns="45000" bIns="45000">
            <a:spAutoFit/>
          </a:bodyPr>
          <a:p>
            <a:r>
              <a:rPr b="0" lang="fr-FR" sz="1800" spc="-1" strike="noStrike">
                <a:latin typeface="Arial"/>
              </a:rPr>
              <a:t>Formulaire de création </a:t>
            </a:r>
            <a:endParaRPr b="0" lang="fr-FR" sz="1800" spc="-1" strike="noStrike">
              <a:latin typeface="Arial"/>
            </a:endParaRPr>
          </a:p>
          <a:p>
            <a:r>
              <a:rPr b="0" lang="fr-FR" sz="1800" spc="-1" strike="noStrike">
                <a:latin typeface="Arial"/>
              </a:rPr>
              <a:t>de compte utilisateur</a:t>
            </a:r>
            <a:endParaRPr b="0" lang="fr-FR" sz="1800" spc="-1" strike="noStrike">
              <a:latin typeface="Arial"/>
            </a:endParaRPr>
          </a:p>
          <a:p>
            <a:r>
              <a:rPr b="0" lang="fr-FR" sz="1800" spc="-1" strike="noStrike">
                <a:latin typeface="Arial"/>
              </a:rPr>
              <a:t>et contraintes de validation</a:t>
            </a:r>
            <a:endParaRPr b="0" lang="fr-FR" sz="1800" spc="-1" strike="noStrike">
              <a:latin typeface="Arial"/>
            </a:endParaRPr>
          </a:p>
        </p:txBody>
      </p:sp>
      <p:sp>
        <p:nvSpPr>
          <p:cNvPr id="97" name="TextShape 2"/>
          <p:cNvSpPr txBox="1"/>
          <p:nvPr/>
        </p:nvSpPr>
        <p:spPr>
          <a:xfrm>
            <a:off x="49680" y="3780000"/>
            <a:ext cx="1930320" cy="346320"/>
          </a:xfrm>
          <a:prstGeom prst="rect">
            <a:avLst/>
          </a:prstGeom>
          <a:noFill/>
          <a:ln>
            <a:noFill/>
          </a:ln>
        </p:spPr>
        <p:txBody>
          <a:bodyPr lIns="90000" rIns="90000" tIns="45000" bIns="45000">
            <a:spAutoFit/>
          </a:bodyPr>
          <a:p>
            <a:r>
              <a:rPr b="0" lang="fr-FR" sz="1800" spc="-1" strike="noStrike">
                <a:latin typeface="Arial"/>
              </a:rPr>
              <a:t>Bouton désactivé</a:t>
            </a:r>
            <a:endParaRPr b="0" lang="fr-FR" sz="1800" spc="-1" strike="noStrike">
              <a:latin typeface="Arial"/>
            </a:endParaRPr>
          </a:p>
        </p:txBody>
      </p:sp>
      <p:sp>
        <p:nvSpPr>
          <p:cNvPr id="98" name="TextShape 3"/>
          <p:cNvSpPr txBox="1"/>
          <p:nvPr/>
        </p:nvSpPr>
        <p:spPr>
          <a:xfrm>
            <a:off x="2396880" y="5233680"/>
            <a:ext cx="1563120" cy="346320"/>
          </a:xfrm>
          <a:prstGeom prst="rect">
            <a:avLst/>
          </a:prstGeom>
          <a:noFill/>
          <a:ln>
            <a:noFill/>
          </a:ln>
        </p:spPr>
        <p:txBody>
          <a:bodyPr lIns="90000" rIns="90000" tIns="45000" bIns="45000">
            <a:spAutoFit/>
          </a:bodyPr>
          <a:p>
            <a:r>
              <a:rPr b="0" lang="fr-FR" sz="1800" spc="-1" strike="noStrike">
                <a:latin typeface="Arial"/>
              </a:rPr>
              <a:t>Bouton activé</a:t>
            </a:r>
            <a:endParaRPr b="0" lang="fr-FR" sz="1800" spc="-1" strike="noStrike">
              <a:latin typeface="Arial"/>
            </a:endParaRPr>
          </a:p>
        </p:txBody>
      </p:sp>
      <p:sp>
        <p:nvSpPr>
          <p:cNvPr id="99" name="Line 4"/>
          <p:cNvSpPr/>
          <p:nvPr/>
        </p:nvSpPr>
        <p:spPr>
          <a:xfrm flipV="1">
            <a:off x="180000" y="3119400"/>
            <a:ext cx="0" cy="660600"/>
          </a:xfrm>
          <a:prstGeom prst="line">
            <a:avLst/>
          </a:prstGeom>
          <a:ln w="36000">
            <a:solidFill>
              <a:srgbClr val="3465a4"/>
            </a:solidFill>
            <a:round/>
            <a:tailEnd len="med" type="triangle" w="med"/>
          </a:ln>
        </p:spPr>
        <p:style>
          <a:lnRef idx="0"/>
          <a:fillRef idx="0"/>
          <a:effectRef idx="0"/>
          <a:fontRef idx="minor"/>
        </p:style>
      </p:sp>
      <p:sp>
        <p:nvSpPr>
          <p:cNvPr id="100" name="Line 5"/>
          <p:cNvSpPr/>
          <p:nvPr/>
        </p:nvSpPr>
        <p:spPr>
          <a:xfrm>
            <a:off x="3960000" y="5400000"/>
            <a:ext cx="1080000" cy="0"/>
          </a:xfrm>
          <a:prstGeom prst="line">
            <a:avLst/>
          </a:prstGeom>
          <a:ln w="36000">
            <a:solidFill>
              <a:srgbClr val="3465a4"/>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101" name="" descr=""/>
          <p:cNvPicPr/>
          <p:nvPr/>
        </p:nvPicPr>
        <p:blipFill>
          <a:blip r:embed="rId1"/>
          <a:stretch/>
        </p:blipFill>
        <p:spPr>
          <a:xfrm>
            <a:off x="0" y="1302480"/>
            <a:ext cx="4836960" cy="1397520"/>
          </a:xfrm>
          <a:prstGeom prst="rect">
            <a:avLst/>
          </a:prstGeom>
          <a:ln>
            <a:noFill/>
          </a:ln>
        </p:spPr>
      </p:pic>
      <p:pic>
        <p:nvPicPr>
          <p:cNvPr id="102" name="" descr=""/>
          <p:cNvPicPr/>
          <p:nvPr/>
        </p:nvPicPr>
        <p:blipFill>
          <a:blip r:embed="rId2"/>
          <a:stretch/>
        </p:blipFill>
        <p:spPr>
          <a:xfrm>
            <a:off x="4727520" y="0"/>
            <a:ext cx="5352480" cy="5669640"/>
          </a:xfrm>
          <a:prstGeom prst="rect">
            <a:avLst/>
          </a:prstGeom>
          <a:ln>
            <a:noFill/>
          </a:ln>
        </p:spPr>
      </p:pic>
      <p:sp>
        <p:nvSpPr>
          <p:cNvPr id="103" name="TextShape 1"/>
          <p:cNvSpPr txBox="1"/>
          <p:nvPr/>
        </p:nvSpPr>
        <p:spPr>
          <a:xfrm>
            <a:off x="2495160" y="117720"/>
            <a:ext cx="2184840" cy="602280"/>
          </a:xfrm>
          <a:prstGeom prst="rect">
            <a:avLst/>
          </a:prstGeom>
          <a:noFill/>
          <a:ln>
            <a:noFill/>
          </a:ln>
        </p:spPr>
        <p:txBody>
          <a:bodyPr lIns="90000" rIns="90000" tIns="45000" bIns="45000">
            <a:spAutoFit/>
          </a:bodyPr>
          <a:p>
            <a:r>
              <a:rPr b="0" lang="fr-FR" sz="1800" spc="-1" strike="noStrike">
                <a:latin typeface="Arial"/>
              </a:rPr>
              <a:t>Fonction JavaScript</a:t>
            </a:r>
            <a:endParaRPr b="0" lang="fr-FR" sz="1800" spc="-1" strike="noStrike">
              <a:latin typeface="Arial"/>
            </a:endParaRPr>
          </a:p>
          <a:p>
            <a:endParaRPr b="0" lang="fr-FR" sz="1800" spc="-1" strike="noStrike">
              <a:latin typeface="Arial"/>
            </a:endParaRPr>
          </a:p>
        </p:txBody>
      </p:sp>
      <p:sp>
        <p:nvSpPr>
          <p:cNvPr id="104" name="TextShape 2"/>
          <p:cNvSpPr txBox="1"/>
          <p:nvPr/>
        </p:nvSpPr>
        <p:spPr>
          <a:xfrm>
            <a:off x="0" y="900000"/>
            <a:ext cx="2955960" cy="346320"/>
          </a:xfrm>
          <a:prstGeom prst="rect">
            <a:avLst/>
          </a:prstGeom>
          <a:noFill/>
          <a:ln>
            <a:noFill/>
          </a:ln>
        </p:spPr>
        <p:txBody>
          <a:bodyPr lIns="90000" rIns="90000" tIns="45000" bIns="45000">
            <a:spAutoFit/>
          </a:bodyPr>
          <a:p>
            <a:r>
              <a:rPr b="0" lang="fr-FR" sz="1800" spc="-1" strike="noStrike">
                <a:latin typeface="Arial"/>
              </a:rPr>
              <a:t>Récupération des éléments</a:t>
            </a:r>
            <a:endParaRPr b="0" lang="fr-FR" sz="1800" spc="-1" strike="noStrike">
              <a:latin typeface="Arial"/>
            </a:endParaRPr>
          </a:p>
        </p:txBody>
      </p:sp>
      <p:pic>
        <p:nvPicPr>
          <p:cNvPr id="105" name="" descr=""/>
          <p:cNvPicPr/>
          <p:nvPr/>
        </p:nvPicPr>
        <p:blipFill>
          <a:blip r:embed="rId3"/>
          <a:stretch/>
        </p:blipFill>
        <p:spPr>
          <a:xfrm>
            <a:off x="0" y="2700000"/>
            <a:ext cx="4860000" cy="2969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106" name="" descr=""/>
          <p:cNvPicPr/>
          <p:nvPr/>
        </p:nvPicPr>
        <p:blipFill>
          <a:blip r:embed="rId1"/>
          <a:stretch/>
        </p:blipFill>
        <p:spPr>
          <a:xfrm>
            <a:off x="1180080" y="360"/>
            <a:ext cx="7736040" cy="56696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ccccc"/>
        </a:solidFill>
      </p:bgPr>
    </p:bg>
    <p:spTree>
      <p:nvGrpSpPr>
        <p:cNvPr id="1" name=""/>
        <p:cNvGrpSpPr/>
        <p:nvPr/>
      </p:nvGrpSpPr>
      <p:grpSpPr>
        <a:xfrm>
          <a:off x="0" y="0"/>
          <a:ext cx="0" cy="0"/>
          <a:chOff x="0" y="0"/>
          <a:chExt cx="0" cy="0"/>
        </a:xfrm>
      </p:grpSpPr>
      <p:pic>
        <p:nvPicPr>
          <p:cNvPr id="107" name="" descr=""/>
          <p:cNvPicPr/>
          <p:nvPr/>
        </p:nvPicPr>
        <p:blipFill>
          <a:blip r:embed="rId1"/>
          <a:stretch/>
        </p:blipFill>
        <p:spPr>
          <a:xfrm>
            <a:off x="-23400" y="1620000"/>
            <a:ext cx="5063400" cy="3420000"/>
          </a:xfrm>
          <a:prstGeom prst="rect">
            <a:avLst/>
          </a:prstGeom>
          <a:ln>
            <a:noFill/>
          </a:ln>
        </p:spPr>
      </p:pic>
      <p:pic>
        <p:nvPicPr>
          <p:cNvPr id="108" name="" descr=""/>
          <p:cNvPicPr/>
          <p:nvPr/>
        </p:nvPicPr>
        <p:blipFill>
          <a:blip r:embed="rId2"/>
          <a:stretch/>
        </p:blipFill>
        <p:spPr>
          <a:xfrm>
            <a:off x="5847120" y="720000"/>
            <a:ext cx="4232880" cy="4143960"/>
          </a:xfrm>
          <a:prstGeom prst="rect">
            <a:avLst/>
          </a:prstGeom>
          <a:ln>
            <a:noFill/>
          </a:ln>
        </p:spPr>
      </p:pic>
      <p:pic>
        <p:nvPicPr>
          <p:cNvPr id="109" name="" descr=""/>
          <p:cNvPicPr/>
          <p:nvPr/>
        </p:nvPicPr>
        <p:blipFill>
          <a:blip r:embed="rId3"/>
          <a:stretch/>
        </p:blipFill>
        <p:spPr>
          <a:xfrm>
            <a:off x="1895400" y="360000"/>
            <a:ext cx="1704600" cy="8665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ddd"/>
        </a:solidFill>
      </p:bgPr>
    </p:bg>
    <p:spTree>
      <p:nvGrpSpPr>
        <p:cNvPr id="1" name=""/>
        <p:cNvGrpSpPr/>
        <p:nvPr/>
      </p:nvGrpSpPr>
      <p:grpSpPr>
        <a:xfrm>
          <a:off x="0" y="0"/>
          <a:ext cx="0" cy="0"/>
          <a:chOff x="0" y="0"/>
          <a:chExt cx="0" cy="0"/>
        </a:xfrm>
      </p:grpSpPr>
      <p:pic>
        <p:nvPicPr>
          <p:cNvPr id="110" name="" descr=""/>
          <p:cNvPicPr/>
          <p:nvPr/>
        </p:nvPicPr>
        <p:blipFill>
          <a:blip r:embed="rId1"/>
          <a:stretch/>
        </p:blipFill>
        <p:spPr>
          <a:xfrm>
            <a:off x="0" y="180000"/>
            <a:ext cx="6840000" cy="2960280"/>
          </a:xfrm>
          <a:prstGeom prst="rect">
            <a:avLst/>
          </a:prstGeom>
          <a:ln>
            <a:solidFill>
              <a:srgbClr val="ffffff"/>
            </a:solidFill>
          </a:ln>
        </p:spPr>
      </p:pic>
      <p:pic>
        <p:nvPicPr>
          <p:cNvPr id="111" name="" descr=""/>
          <p:cNvPicPr/>
          <p:nvPr/>
        </p:nvPicPr>
        <p:blipFill>
          <a:blip r:embed="rId2"/>
          <a:stretch/>
        </p:blipFill>
        <p:spPr>
          <a:xfrm>
            <a:off x="5829480" y="2340000"/>
            <a:ext cx="4089600" cy="3330000"/>
          </a:xfrm>
          <a:prstGeom prst="rect">
            <a:avLst/>
          </a:prstGeom>
          <a:ln>
            <a:noFill/>
          </a:ln>
        </p:spPr>
      </p:pic>
      <p:sp>
        <p:nvSpPr>
          <p:cNvPr id="112" name="Line 1"/>
          <p:cNvSpPr/>
          <p:nvPr/>
        </p:nvSpPr>
        <p:spPr>
          <a:xfrm flipV="1">
            <a:off x="5829480" y="2340000"/>
            <a:ext cx="0" cy="800280"/>
          </a:xfrm>
          <a:prstGeom prst="line">
            <a:avLst/>
          </a:prstGeom>
          <a:ln>
            <a:solidFill>
              <a:srgbClr val="ffffff"/>
            </a:solidFill>
          </a:ln>
        </p:spPr>
        <p:style>
          <a:lnRef idx="0"/>
          <a:fillRef idx="0"/>
          <a:effectRef idx="0"/>
          <a:fontRef idx="minor"/>
        </p:style>
      </p:sp>
      <p:sp>
        <p:nvSpPr>
          <p:cNvPr id="113" name="Line 2"/>
          <p:cNvSpPr/>
          <p:nvPr/>
        </p:nvSpPr>
        <p:spPr>
          <a:xfrm flipH="1">
            <a:off x="5829480" y="2340000"/>
            <a:ext cx="1010520" cy="360"/>
          </a:xfrm>
          <a:prstGeom prst="line">
            <a:avLst/>
          </a:prstGeom>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ccccc"/>
        </a:solidFill>
      </p:bgPr>
    </p:bg>
    <p:spTree>
      <p:nvGrpSpPr>
        <p:cNvPr id="1" name=""/>
        <p:cNvGrpSpPr/>
        <p:nvPr/>
      </p:nvGrpSpPr>
      <p:grpSpPr>
        <a:xfrm>
          <a:off x="0" y="0"/>
          <a:ext cx="0" cy="0"/>
          <a:chOff x="0" y="0"/>
          <a:chExt cx="0" cy="0"/>
        </a:xfrm>
      </p:grpSpPr>
      <p:pic>
        <p:nvPicPr>
          <p:cNvPr id="114" name="" descr=""/>
          <p:cNvPicPr/>
          <p:nvPr/>
        </p:nvPicPr>
        <p:blipFill>
          <a:blip r:embed="rId1"/>
          <a:stretch/>
        </p:blipFill>
        <p:spPr>
          <a:xfrm>
            <a:off x="900000" y="624960"/>
            <a:ext cx="3734280" cy="2435040"/>
          </a:xfrm>
          <a:prstGeom prst="rect">
            <a:avLst/>
          </a:prstGeom>
          <a:ln>
            <a:noFill/>
          </a:ln>
        </p:spPr>
      </p:pic>
      <p:pic>
        <p:nvPicPr>
          <p:cNvPr id="115" name="" descr=""/>
          <p:cNvPicPr/>
          <p:nvPr/>
        </p:nvPicPr>
        <p:blipFill>
          <a:blip r:embed="rId2"/>
          <a:stretch/>
        </p:blipFill>
        <p:spPr>
          <a:xfrm>
            <a:off x="5511240" y="632520"/>
            <a:ext cx="4028760" cy="2247480"/>
          </a:xfrm>
          <a:prstGeom prst="rect">
            <a:avLst/>
          </a:prstGeom>
          <a:ln>
            <a:noFill/>
          </a:ln>
        </p:spPr>
      </p:pic>
      <p:pic>
        <p:nvPicPr>
          <p:cNvPr id="116" name="" descr=""/>
          <p:cNvPicPr/>
          <p:nvPr/>
        </p:nvPicPr>
        <p:blipFill>
          <a:blip r:embed="rId3"/>
          <a:stretch/>
        </p:blipFill>
        <p:spPr>
          <a:xfrm>
            <a:off x="2160000" y="3240000"/>
            <a:ext cx="5995440" cy="108000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ccccc"/>
        </a:solidFill>
      </p:bgPr>
    </p:bg>
    <p:spTree>
      <p:nvGrpSpPr>
        <p:cNvPr id="1" name=""/>
        <p:cNvGrpSpPr/>
        <p:nvPr/>
      </p:nvGrpSpPr>
      <p:grpSpPr>
        <a:xfrm>
          <a:off x="0" y="0"/>
          <a:ext cx="0" cy="0"/>
          <a:chOff x="0" y="0"/>
          <a:chExt cx="0" cy="0"/>
        </a:xfrm>
      </p:grpSpPr>
      <p:sp>
        <p:nvSpPr>
          <p:cNvPr id="117" name="TextShape 1"/>
          <p:cNvSpPr txBox="1"/>
          <p:nvPr/>
        </p:nvSpPr>
        <p:spPr>
          <a:xfrm>
            <a:off x="316440" y="600840"/>
            <a:ext cx="1968480" cy="1114200"/>
          </a:xfrm>
          <a:prstGeom prst="rect">
            <a:avLst/>
          </a:prstGeom>
          <a:noFill/>
          <a:ln>
            <a:noFill/>
          </a:ln>
        </p:spPr>
        <p:txBody>
          <a:bodyPr lIns="90000" rIns="90000" tIns="45000" bIns="45000">
            <a:spAutoFit/>
          </a:bodyPr>
          <a:p>
            <a:r>
              <a:rPr b="0" lang="fr-FR" sz="1800" spc="-1" strike="noStrike">
                <a:latin typeface="Arial"/>
              </a:rPr>
              <a:t>Contrôleur </a:t>
            </a:r>
            <a:endParaRPr b="0" lang="fr-FR" sz="1800" spc="-1" strike="noStrike">
              <a:latin typeface="Arial"/>
            </a:endParaRPr>
          </a:p>
          <a:p>
            <a:r>
              <a:rPr b="0" lang="fr-FR" sz="1800" spc="-1" strike="noStrike">
                <a:latin typeface="Arial"/>
              </a:rPr>
              <a:t>du formulaire</a:t>
            </a:r>
            <a:endParaRPr b="0" lang="fr-FR" sz="1800" spc="-1" strike="noStrike">
              <a:latin typeface="Arial"/>
            </a:endParaRPr>
          </a:p>
          <a:p>
            <a:r>
              <a:rPr b="0" lang="fr-FR" sz="1800" spc="-1" strike="noStrike">
                <a:latin typeface="Arial"/>
              </a:rPr>
              <a:t>de création d’un</a:t>
            </a:r>
            <a:endParaRPr b="0" lang="fr-FR" sz="1800" spc="-1" strike="noStrike">
              <a:latin typeface="Arial"/>
            </a:endParaRPr>
          </a:p>
          <a:p>
            <a:r>
              <a:rPr b="0" lang="fr-FR" sz="1800" spc="-1" strike="noStrike">
                <a:latin typeface="Arial"/>
              </a:rPr>
              <a:t>compte utilisateur</a:t>
            </a:r>
            <a:endParaRPr b="0" lang="fr-FR" sz="1800" spc="-1" strike="noStrike">
              <a:latin typeface="Arial"/>
            </a:endParaRPr>
          </a:p>
        </p:txBody>
      </p:sp>
      <p:pic>
        <p:nvPicPr>
          <p:cNvPr id="118" name="" descr=""/>
          <p:cNvPicPr/>
          <p:nvPr/>
        </p:nvPicPr>
        <p:blipFill>
          <a:blip r:embed="rId1"/>
          <a:stretch/>
        </p:blipFill>
        <p:spPr>
          <a:xfrm>
            <a:off x="2516760" y="180000"/>
            <a:ext cx="7563240" cy="52866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48" name="" descr=""/>
          <p:cNvPicPr/>
          <p:nvPr/>
        </p:nvPicPr>
        <p:blipFill>
          <a:blip r:embed="rId1"/>
          <a:stretch/>
        </p:blipFill>
        <p:spPr>
          <a:xfrm>
            <a:off x="678960" y="270720"/>
            <a:ext cx="3101040" cy="2609280"/>
          </a:xfrm>
          <a:prstGeom prst="rect">
            <a:avLst/>
          </a:prstGeom>
          <a:ln>
            <a:noFill/>
          </a:ln>
        </p:spPr>
      </p:pic>
      <p:pic>
        <p:nvPicPr>
          <p:cNvPr id="49" name="" descr=""/>
          <p:cNvPicPr/>
          <p:nvPr/>
        </p:nvPicPr>
        <p:blipFill>
          <a:blip r:embed="rId2"/>
          <a:stretch/>
        </p:blipFill>
        <p:spPr>
          <a:xfrm>
            <a:off x="4651920" y="2885040"/>
            <a:ext cx="4956120" cy="2694960"/>
          </a:xfrm>
          <a:prstGeom prst="rect">
            <a:avLst/>
          </a:prstGeom>
          <a:ln>
            <a:noFill/>
          </a:ln>
        </p:spPr>
      </p:pic>
      <p:sp>
        <p:nvSpPr>
          <p:cNvPr id="50" name="TextShape 1"/>
          <p:cNvSpPr txBox="1"/>
          <p:nvPr/>
        </p:nvSpPr>
        <p:spPr>
          <a:xfrm>
            <a:off x="6120000" y="900000"/>
            <a:ext cx="1561320" cy="1114200"/>
          </a:xfrm>
          <a:prstGeom prst="rect">
            <a:avLst/>
          </a:prstGeom>
          <a:noFill/>
          <a:ln>
            <a:noFill/>
          </a:ln>
        </p:spPr>
        <p:txBody>
          <a:bodyPr lIns="90000" rIns="90000" tIns="45000" bIns="45000">
            <a:spAutoFit/>
          </a:bodyPr>
          <a:p>
            <a:r>
              <a:rPr b="0" lang="fr-FR" sz="1800" spc="-1" strike="noStrike">
                <a:latin typeface="Arial"/>
              </a:rPr>
              <a:t>Créé en 2017</a:t>
            </a:r>
            <a:endParaRPr b="0" lang="fr-FR" sz="1800" spc="-1" strike="noStrike">
              <a:latin typeface="Arial"/>
            </a:endParaRPr>
          </a:p>
          <a:p>
            <a:endParaRPr b="0" lang="fr-FR" sz="1800" spc="-1" strike="noStrike">
              <a:latin typeface="Arial"/>
            </a:endParaRPr>
          </a:p>
          <a:p>
            <a:endParaRPr b="0" lang="fr-FR" sz="1800" spc="-1" strike="noStrike">
              <a:latin typeface="Arial"/>
            </a:endParaRPr>
          </a:p>
        </p:txBody>
      </p:sp>
      <p:sp>
        <p:nvSpPr>
          <p:cNvPr id="51" name="TextShape 2"/>
          <p:cNvSpPr txBox="1"/>
          <p:nvPr/>
        </p:nvSpPr>
        <p:spPr>
          <a:xfrm>
            <a:off x="6192360" y="1440000"/>
            <a:ext cx="1537200" cy="858240"/>
          </a:xfrm>
          <a:prstGeom prst="rect">
            <a:avLst/>
          </a:prstGeom>
          <a:noFill/>
          <a:ln>
            <a:noFill/>
          </a:ln>
        </p:spPr>
        <p:txBody>
          <a:bodyPr lIns="90000" rIns="90000" tIns="45000" bIns="45000">
            <a:spAutoFit/>
          </a:bodyPr>
          <a:p>
            <a:r>
              <a:rPr b="0" lang="fr-FR" sz="1800" spc="-1" strike="noStrike">
                <a:latin typeface="Arial"/>
              </a:rPr>
              <a:t>1 dirigeant  </a:t>
            </a:r>
            <a:endParaRPr b="0" lang="fr-FR" sz="1800" spc="-1" strike="noStrike">
              <a:latin typeface="Arial"/>
            </a:endParaRPr>
          </a:p>
          <a:p>
            <a:r>
              <a:rPr b="0" lang="fr-FR" sz="1800" spc="-1" strike="noStrike">
                <a:latin typeface="Arial"/>
              </a:rPr>
              <a:t>2 employés </a:t>
            </a:r>
            <a:endParaRPr b="0" lang="fr-FR" sz="1800" spc="-1" strike="noStrike">
              <a:latin typeface="Arial"/>
            </a:endParaRPr>
          </a:p>
          <a:p>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ccccc"/>
        </a:solidFill>
      </p:bgPr>
    </p:bg>
    <p:spTree>
      <p:nvGrpSpPr>
        <p:cNvPr id="1" name=""/>
        <p:cNvGrpSpPr/>
        <p:nvPr/>
      </p:nvGrpSpPr>
      <p:grpSpPr>
        <a:xfrm>
          <a:off x="0" y="0"/>
          <a:ext cx="0" cy="0"/>
          <a:chOff x="0" y="0"/>
          <a:chExt cx="0" cy="0"/>
        </a:xfrm>
      </p:grpSpPr>
      <p:pic>
        <p:nvPicPr>
          <p:cNvPr id="119" name="" descr=""/>
          <p:cNvPicPr/>
          <p:nvPr/>
        </p:nvPicPr>
        <p:blipFill>
          <a:blip r:embed="rId1"/>
          <a:stretch/>
        </p:blipFill>
        <p:spPr>
          <a:xfrm>
            <a:off x="4043880" y="360000"/>
            <a:ext cx="5856120" cy="4922640"/>
          </a:xfrm>
          <a:prstGeom prst="rect">
            <a:avLst/>
          </a:prstGeom>
          <a:ln>
            <a:noFill/>
          </a:ln>
        </p:spPr>
      </p:pic>
      <p:sp>
        <p:nvSpPr>
          <p:cNvPr id="120" name="TextShape 1"/>
          <p:cNvSpPr txBox="1"/>
          <p:nvPr/>
        </p:nvSpPr>
        <p:spPr>
          <a:xfrm>
            <a:off x="720000" y="1080000"/>
            <a:ext cx="2690640" cy="602280"/>
          </a:xfrm>
          <a:prstGeom prst="rect">
            <a:avLst/>
          </a:prstGeom>
          <a:noFill/>
          <a:ln>
            <a:noFill/>
          </a:ln>
        </p:spPr>
        <p:txBody>
          <a:bodyPr lIns="90000" rIns="90000" tIns="45000" bIns="45000">
            <a:spAutoFit/>
          </a:bodyPr>
          <a:p>
            <a:r>
              <a:rPr b="0" lang="fr-FR" sz="1800" spc="-1" strike="noStrike">
                <a:latin typeface="Arial"/>
              </a:rPr>
              <a:t>Authentifier un utilisateur</a:t>
            </a:r>
            <a:endParaRPr b="0" lang="fr-FR" sz="1800" spc="-1" strike="noStrike">
              <a:latin typeface="Arial"/>
            </a:endParaRPr>
          </a:p>
          <a:p>
            <a:r>
              <a:rPr b="0" lang="fr-FR" sz="1800" spc="-1" strike="noStrike">
                <a:latin typeface="Arial"/>
              </a:rPr>
              <a:t>  </a:t>
            </a:r>
            <a:r>
              <a:rPr b="0" lang="fr-FR" sz="1800" spc="-1" strike="noStrike">
                <a:latin typeface="Arial"/>
              </a:rPr>
              <a:t>avec Authenticator</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ccccc"/>
        </a:solidFill>
      </p:bgPr>
    </p:bg>
    <p:spTree>
      <p:nvGrpSpPr>
        <p:cNvPr id="1" name=""/>
        <p:cNvGrpSpPr/>
        <p:nvPr/>
      </p:nvGrpSpPr>
      <p:grpSpPr>
        <a:xfrm>
          <a:off x="0" y="0"/>
          <a:ext cx="0" cy="0"/>
          <a:chOff x="0" y="0"/>
          <a:chExt cx="0" cy="0"/>
        </a:xfrm>
      </p:grpSpPr>
      <p:pic>
        <p:nvPicPr>
          <p:cNvPr id="121" name="" descr=""/>
          <p:cNvPicPr/>
          <p:nvPr/>
        </p:nvPicPr>
        <p:blipFill>
          <a:blip r:embed="rId1"/>
          <a:stretch/>
        </p:blipFill>
        <p:spPr>
          <a:xfrm>
            <a:off x="3634920" y="1980000"/>
            <a:ext cx="2647800" cy="856800"/>
          </a:xfrm>
          <a:prstGeom prst="rect">
            <a:avLst/>
          </a:prstGeom>
          <a:ln>
            <a:noFill/>
          </a:ln>
        </p:spPr>
      </p:pic>
      <p:sp>
        <p:nvSpPr>
          <p:cNvPr id="122" name="TextShape 1"/>
          <p:cNvSpPr txBox="1"/>
          <p:nvPr/>
        </p:nvSpPr>
        <p:spPr>
          <a:xfrm>
            <a:off x="3482640" y="720000"/>
            <a:ext cx="2893320" cy="602280"/>
          </a:xfrm>
          <a:prstGeom prst="rect">
            <a:avLst/>
          </a:prstGeom>
          <a:noFill/>
          <a:ln>
            <a:noFill/>
          </a:ln>
        </p:spPr>
        <p:txBody>
          <a:bodyPr lIns="90000" rIns="90000" tIns="45000" bIns="45000">
            <a:spAutoFit/>
          </a:bodyPr>
          <a:p>
            <a:r>
              <a:rPr b="0" lang="fr-FR" sz="1800" spc="-1" strike="noStrike">
                <a:latin typeface="Arial"/>
              </a:rPr>
              <a:t>      </a:t>
            </a:r>
            <a:r>
              <a:rPr b="0" lang="fr-FR" sz="1800" spc="-1" strike="noStrike">
                <a:latin typeface="Arial"/>
              </a:rPr>
              <a:t>Limiter le nombre</a:t>
            </a:r>
            <a:endParaRPr b="0" lang="fr-FR" sz="1800" spc="-1" strike="noStrike">
              <a:latin typeface="Arial"/>
            </a:endParaRPr>
          </a:p>
          <a:p>
            <a:r>
              <a:rPr b="0" lang="fr-FR" sz="1800" spc="-1" strike="noStrike">
                <a:latin typeface="Arial"/>
              </a:rPr>
              <a:t>de tentatives de connexion</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123" name="" descr=""/>
          <p:cNvPicPr/>
          <p:nvPr/>
        </p:nvPicPr>
        <p:blipFill>
          <a:blip r:embed="rId1"/>
          <a:stretch/>
        </p:blipFill>
        <p:spPr>
          <a:xfrm>
            <a:off x="1782360" y="720000"/>
            <a:ext cx="6317640" cy="1950120"/>
          </a:xfrm>
          <a:prstGeom prst="rect">
            <a:avLst/>
          </a:prstGeom>
          <a:ln>
            <a:noFill/>
          </a:ln>
        </p:spPr>
      </p:pic>
      <p:pic>
        <p:nvPicPr>
          <p:cNvPr id="124" name="" descr=""/>
          <p:cNvPicPr/>
          <p:nvPr/>
        </p:nvPicPr>
        <p:blipFill>
          <a:blip r:embed="rId2"/>
          <a:stretch/>
        </p:blipFill>
        <p:spPr>
          <a:xfrm>
            <a:off x="1260000" y="2770200"/>
            <a:ext cx="7782480" cy="2809800"/>
          </a:xfrm>
          <a:prstGeom prst="rect">
            <a:avLst/>
          </a:prstGeom>
          <a:ln>
            <a:noFill/>
          </a:ln>
        </p:spPr>
      </p:pic>
      <p:sp>
        <p:nvSpPr>
          <p:cNvPr id="125" name="TextShape 1"/>
          <p:cNvSpPr txBox="1"/>
          <p:nvPr/>
        </p:nvSpPr>
        <p:spPr>
          <a:xfrm>
            <a:off x="4129920" y="193680"/>
            <a:ext cx="1462320" cy="346320"/>
          </a:xfrm>
          <a:prstGeom prst="rect">
            <a:avLst/>
          </a:prstGeom>
          <a:noFill/>
          <a:ln>
            <a:noFill/>
          </a:ln>
        </p:spPr>
        <p:txBody>
          <a:bodyPr lIns="90000" rIns="90000" tIns="45000" bIns="45000">
            <a:spAutoFit/>
          </a:bodyPr>
          <a:p>
            <a:r>
              <a:rPr b="0" lang="fr-FR" sz="1800" spc="-1" strike="noStrike">
                <a:latin typeface="Arial"/>
              </a:rPr>
              <a:t>Entité Image</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ccccc"/>
        </a:solidFill>
      </p:bgPr>
    </p:bg>
    <p:spTree>
      <p:nvGrpSpPr>
        <p:cNvPr id="1" name=""/>
        <p:cNvGrpSpPr/>
        <p:nvPr/>
      </p:nvGrpSpPr>
      <p:grpSpPr>
        <a:xfrm>
          <a:off x="0" y="0"/>
          <a:ext cx="0" cy="0"/>
          <a:chOff x="0" y="0"/>
          <a:chExt cx="0" cy="0"/>
        </a:xfrm>
      </p:grpSpPr>
      <p:pic>
        <p:nvPicPr>
          <p:cNvPr id="126" name="" descr=""/>
          <p:cNvPicPr/>
          <p:nvPr/>
        </p:nvPicPr>
        <p:blipFill>
          <a:blip r:embed="rId1"/>
          <a:stretch/>
        </p:blipFill>
        <p:spPr>
          <a:xfrm>
            <a:off x="3128760" y="1440000"/>
            <a:ext cx="3224520" cy="21600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127" name="" descr=""/>
          <p:cNvPicPr/>
          <p:nvPr/>
        </p:nvPicPr>
        <p:blipFill>
          <a:blip r:embed="rId1"/>
          <a:stretch/>
        </p:blipFill>
        <p:spPr>
          <a:xfrm>
            <a:off x="0" y="0"/>
            <a:ext cx="4972320" cy="5669640"/>
          </a:xfrm>
          <a:prstGeom prst="rect">
            <a:avLst/>
          </a:prstGeom>
          <a:ln>
            <a:noFill/>
          </a:ln>
        </p:spPr>
      </p:pic>
      <p:sp>
        <p:nvSpPr>
          <p:cNvPr id="128" name="TextShape 1"/>
          <p:cNvSpPr txBox="1"/>
          <p:nvPr/>
        </p:nvSpPr>
        <p:spPr>
          <a:xfrm>
            <a:off x="4972320" y="38520"/>
            <a:ext cx="5107680" cy="6441480"/>
          </a:xfrm>
          <a:prstGeom prst="rect">
            <a:avLst/>
          </a:prstGeom>
          <a:noFill/>
          <a:ln>
            <a:noFill/>
          </a:ln>
        </p:spPr>
        <p:txBody>
          <a:bodyPr lIns="90000" rIns="90000" tIns="45000" bIns="45000">
            <a:spAutoFit/>
          </a:bodyPr>
          <a:p>
            <a:pPr>
              <a:lnSpc>
                <a:spcPct val="150000"/>
              </a:lnSpc>
            </a:pPr>
            <a:r>
              <a:rPr b="0" lang="fr-FR" sz="1000" spc="-1" strike="noStrike">
                <a:latin typeface="Arial"/>
              </a:rPr>
              <a:t>                                                               </a:t>
            </a:r>
            <a:r>
              <a:rPr b="0" lang="fr-FR" sz="1000" spc="-1" strike="noStrike">
                <a:latin typeface="Arial"/>
              </a:rPr>
              <a:t>Traduction</a:t>
            </a:r>
            <a:endParaRPr b="0" lang="fr-FR" sz="1000" spc="-1" strike="noStrike">
              <a:latin typeface="Arial"/>
            </a:endParaRPr>
          </a:p>
          <a:p>
            <a:pPr>
              <a:lnSpc>
                <a:spcPct val="150000"/>
              </a:lnSpc>
            </a:pPr>
            <a:r>
              <a:rPr b="0" lang="fr-FR" sz="1000" spc="-1" strike="noStrike">
                <a:latin typeface="Arial"/>
              </a:rPr>
              <a:t>Sécurité </a:t>
            </a:r>
            <a:endParaRPr b="0" lang="fr-FR" sz="1000" spc="-1" strike="noStrike">
              <a:latin typeface="Arial"/>
            </a:endParaRPr>
          </a:p>
          <a:p>
            <a:pPr>
              <a:lnSpc>
                <a:spcPct val="150000"/>
              </a:lnSpc>
            </a:pPr>
            <a:r>
              <a:rPr b="0" lang="fr-FR" sz="1000" spc="-1" strike="noStrike">
                <a:latin typeface="Arial"/>
              </a:rPr>
              <a:t>Version : actuelle</a:t>
            </a:r>
            <a:endParaRPr b="0" lang="fr-FR" sz="1000" spc="-1" strike="noStrike">
              <a:latin typeface="Arial"/>
            </a:endParaRPr>
          </a:p>
          <a:p>
            <a:pPr>
              <a:lnSpc>
                <a:spcPct val="150000"/>
              </a:lnSpc>
            </a:pPr>
            <a:r>
              <a:rPr b="0" lang="fr-FR" sz="1000" spc="-1" strike="noStrike">
                <a:latin typeface="Arial"/>
              </a:rPr>
              <a:t>•</a:t>
            </a:r>
            <a:r>
              <a:rPr b="0" lang="fr-FR" sz="1000" spc="-1" strike="noStrike">
                <a:latin typeface="Arial"/>
              </a:rPr>
              <a:t>Information de l’utilisateur connecté</a:t>
            </a:r>
            <a:endParaRPr b="0" lang="fr-FR" sz="1000" spc="-1" strike="noStrike">
              <a:latin typeface="Arial"/>
            </a:endParaRPr>
          </a:p>
          <a:p>
            <a:pPr>
              <a:lnSpc>
                <a:spcPct val="150000"/>
              </a:lnSpc>
            </a:pPr>
            <a:r>
              <a:rPr b="0" lang="fr-FR" sz="1000" spc="-1" strike="noStrike">
                <a:latin typeface="Arial"/>
              </a:rPr>
              <a:t>•</a:t>
            </a:r>
            <a:r>
              <a:rPr b="0" lang="fr-FR" sz="1000" spc="-1" strike="noStrike">
                <a:latin typeface="Arial"/>
              </a:rPr>
              <a:t>Restreindre l’accès à toutes la partie back-end</a:t>
            </a:r>
            <a:endParaRPr b="0" lang="fr-FR" sz="1000" spc="-1" strike="noStrike">
              <a:latin typeface="Arial"/>
            </a:endParaRPr>
          </a:p>
          <a:p>
            <a:pPr>
              <a:lnSpc>
                <a:spcPct val="150000"/>
              </a:lnSpc>
            </a:pPr>
            <a:r>
              <a:rPr b="0" lang="fr-FR" sz="1000" spc="-1" strike="noStrike">
                <a:latin typeface="Arial"/>
              </a:rPr>
              <a:t>•</a:t>
            </a:r>
            <a:r>
              <a:rPr b="0" lang="fr-FR" sz="1000" spc="-1" strike="noStrike">
                <a:latin typeface="Arial"/>
              </a:rPr>
              <a:t>Restreindre l’accès aux éléments du Menu</a:t>
            </a:r>
            <a:endParaRPr b="0" lang="fr-FR" sz="1000" spc="-1" strike="noStrike">
              <a:latin typeface="Arial"/>
            </a:endParaRPr>
          </a:p>
          <a:p>
            <a:pPr>
              <a:lnSpc>
                <a:spcPct val="150000"/>
              </a:lnSpc>
            </a:pPr>
            <a:r>
              <a:rPr b="0" lang="fr-FR" sz="1000" spc="-1" strike="noStrike">
                <a:latin typeface="Arial"/>
              </a:rPr>
              <a:t>•</a:t>
            </a:r>
            <a:r>
              <a:rPr b="0" lang="fr-FR" sz="1000" spc="-1" strike="noStrike">
                <a:latin typeface="Arial"/>
              </a:rPr>
              <a:t>Restreindre l’accès aux Actions</a:t>
            </a:r>
            <a:endParaRPr b="0" lang="fr-FR" sz="1000" spc="-1" strike="noStrike">
              <a:latin typeface="Arial"/>
            </a:endParaRPr>
          </a:p>
          <a:p>
            <a:pPr>
              <a:lnSpc>
                <a:spcPct val="150000"/>
              </a:lnSpc>
            </a:pPr>
            <a:r>
              <a:rPr b="0" lang="fr-FR" sz="1000" spc="-1" strike="noStrike">
                <a:latin typeface="Arial"/>
              </a:rPr>
              <a:t>•</a:t>
            </a:r>
            <a:r>
              <a:rPr b="0" lang="fr-FR" sz="1000" spc="-1" strike="noStrike">
                <a:latin typeface="Arial"/>
              </a:rPr>
              <a:t>Restreindre l’accès aux champs</a:t>
            </a:r>
            <a:endParaRPr b="0" lang="fr-FR" sz="1000" spc="-1" strike="noStrike">
              <a:latin typeface="Arial"/>
            </a:endParaRPr>
          </a:p>
          <a:p>
            <a:pPr>
              <a:lnSpc>
                <a:spcPct val="150000"/>
              </a:lnSpc>
            </a:pPr>
            <a:r>
              <a:rPr b="0" lang="fr-FR" sz="1000" spc="-1" strike="noStrike">
                <a:latin typeface="Arial"/>
              </a:rPr>
              <a:t>•</a:t>
            </a:r>
            <a:r>
              <a:rPr b="0" lang="fr-FR" sz="1000" spc="-1" strike="noStrike">
                <a:latin typeface="Arial"/>
              </a:rPr>
              <a:t>Personnaliser les Voters de sécurité</a:t>
            </a:r>
            <a:endParaRPr b="0" lang="fr-FR" sz="1000" spc="-1" strike="noStrike">
              <a:latin typeface="Arial"/>
            </a:endParaRPr>
          </a:p>
          <a:p>
            <a:pPr>
              <a:lnSpc>
                <a:spcPct val="150000"/>
              </a:lnSpc>
            </a:pPr>
            <a:r>
              <a:rPr b="0" lang="fr-FR" sz="1000" spc="-1" strike="noStrike">
                <a:latin typeface="Arial"/>
              </a:rPr>
              <a:t>Easy Admin repose sur la Symfony Security pour tout ce qui concerne la sécurité. C’est </a:t>
            </a:r>
            <a:endParaRPr b="0" lang="fr-FR" sz="1000" spc="-1" strike="noStrike">
              <a:latin typeface="Arial"/>
            </a:endParaRPr>
          </a:p>
          <a:p>
            <a:pPr>
              <a:lnSpc>
                <a:spcPct val="150000"/>
              </a:lnSpc>
            </a:pPr>
            <a:r>
              <a:rPr b="0" lang="fr-FR" sz="1000" spc="-1" strike="noStrike">
                <a:latin typeface="Arial"/>
              </a:rPr>
              <a:t>pourquoi avant de restreindre l’accès à certaines parties du back-end, vous devez </a:t>
            </a:r>
            <a:endParaRPr b="0" lang="fr-FR" sz="1000" spc="-1" strike="noStrike">
              <a:latin typeface="Arial"/>
            </a:endParaRPr>
          </a:p>
          <a:p>
            <a:pPr>
              <a:lnSpc>
                <a:spcPct val="150000"/>
              </a:lnSpc>
            </a:pPr>
            <a:r>
              <a:rPr b="0" lang="fr-FR" sz="1000" spc="-1" strike="noStrike">
                <a:latin typeface="Arial"/>
              </a:rPr>
              <a:t>configurer convenablement la sécurité de votre application Symfony.</a:t>
            </a:r>
            <a:endParaRPr b="0" lang="fr-FR" sz="1000" spc="-1" strike="noStrike">
              <a:latin typeface="Arial"/>
            </a:endParaRPr>
          </a:p>
          <a:p>
            <a:pPr>
              <a:lnSpc>
                <a:spcPct val="150000"/>
              </a:lnSpc>
            </a:pPr>
            <a:r>
              <a:rPr b="0" lang="fr-FR" sz="1000" spc="-1" strike="noStrike">
                <a:latin typeface="Arial"/>
              </a:rPr>
              <a:t>1 Créez des utilisateurs dans votre application et assignez leur des </a:t>
            </a:r>
            <a:endParaRPr b="0" lang="fr-FR" sz="1000" spc="-1" strike="noStrike">
              <a:latin typeface="Arial"/>
            </a:endParaRPr>
          </a:p>
          <a:p>
            <a:pPr>
              <a:lnSpc>
                <a:spcPct val="150000"/>
              </a:lnSpc>
            </a:pPr>
            <a:r>
              <a:rPr b="0" lang="fr-FR" sz="1000" spc="-1" strike="noStrike">
                <a:latin typeface="Arial"/>
              </a:rPr>
              <a:t>permissions appropriées.</a:t>
            </a:r>
            <a:endParaRPr b="0" lang="fr-FR" sz="1000" spc="-1" strike="noStrike">
              <a:latin typeface="Arial"/>
            </a:endParaRPr>
          </a:p>
          <a:p>
            <a:pPr>
              <a:lnSpc>
                <a:spcPct val="150000"/>
              </a:lnSpc>
            </a:pPr>
            <a:r>
              <a:rPr b="0" lang="fr-FR" sz="1000" spc="-1" strike="noStrike">
                <a:latin typeface="Arial"/>
              </a:rPr>
              <a:t>2 Définissez un firewall qui concerne les URL du back-end.</a:t>
            </a:r>
            <a:endParaRPr b="0" lang="fr-FR" sz="1000" spc="-1" strike="noStrike">
              <a:latin typeface="Arial"/>
            </a:endParaRPr>
          </a:p>
          <a:p>
            <a:pPr>
              <a:lnSpc>
                <a:spcPct val="150000"/>
              </a:lnSpc>
            </a:pPr>
            <a:r>
              <a:rPr b="0" lang="fr-FR" sz="1000" spc="-1" strike="noStrike">
                <a:latin typeface="Arial"/>
              </a:rPr>
              <a:t>Information de l’utilisateur connecté</a:t>
            </a:r>
            <a:endParaRPr b="0" lang="fr-FR" sz="1000" spc="-1" strike="noStrike">
              <a:latin typeface="Arial"/>
            </a:endParaRPr>
          </a:p>
          <a:p>
            <a:pPr>
              <a:lnSpc>
                <a:spcPct val="150000"/>
              </a:lnSpc>
            </a:pPr>
            <a:r>
              <a:rPr b="0" lang="fr-FR" sz="1000" spc="-1" strike="noStrike">
                <a:latin typeface="Arial"/>
              </a:rPr>
              <a:t>Quand l’accès au back-end est protégé, Easy Admin affiche les détails de l’utilisateur </a:t>
            </a:r>
            <a:endParaRPr b="0" lang="fr-FR" sz="1000" spc="-1" strike="noStrike">
              <a:latin typeface="Arial"/>
            </a:endParaRPr>
          </a:p>
          <a:p>
            <a:pPr>
              <a:lnSpc>
                <a:spcPct val="150000"/>
              </a:lnSpc>
            </a:pPr>
            <a:r>
              <a:rPr b="0" lang="fr-FR" sz="1000" spc="-1" strike="noStrike">
                <a:latin typeface="Arial"/>
              </a:rPr>
              <a:t>loggé et un menu avec quelques options comme « déconnexion ». Lisez le Menu de </a:t>
            </a:r>
            <a:endParaRPr b="0" lang="fr-FR" sz="1000" spc="-1" strike="noStrike">
              <a:latin typeface="Arial"/>
            </a:endParaRPr>
          </a:p>
          <a:p>
            <a:pPr>
              <a:lnSpc>
                <a:spcPct val="150000"/>
              </a:lnSpc>
            </a:pPr>
            <a:r>
              <a:rPr b="0" lang="fr-FR" sz="1000" spc="-1" strike="noStrike">
                <a:latin typeface="Arial"/>
              </a:rPr>
              <a:t>référence de l’utilisateur pour plus de détails.</a:t>
            </a:r>
            <a:endParaRPr b="0" lang="fr-FR" sz="1000" spc="-1" strike="noStrike">
              <a:latin typeface="Arial"/>
            </a:endParaRPr>
          </a:p>
          <a:p>
            <a:pPr>
              <a:lnSpc>
                <a:spcPct val="150000"/>
              </a:lnSpc>
            </a:pPr>
            <a:r>
              <a:rPr b="0" lang="fr-FR" sz="1000" spc="-1" strike="noStrike">
                <a:latin typeface="Arial"/>
              </a:rPr>
              <a:t>Restreindre l’accès à toute la partie back-end</a:t>
            </a:r>
            <a:endParaRPr b="0" lang="fr-FR" sz="1000" spc="-1" strike="noStrike">
              <a:latin typeface="Arial"/>
            </a:endParaRPr>
          </a:p>
          <a:p>
            <a:pPr>
              <a:lnSpc>
                <a:spcPct val="150000"/>
              </a:lnSpc>
            </a:pPr>
            <a:r>
              <a:rPr b="0" lang="fr-FR" sz="1000" spc="-1" strike="noStrike">
                <a:latin typeface="Arial"/>
              </a:rPr>
              <a:t>En vous servant de l’« access_control option », vous pouvez dire à Symfony d’exiger </a:t>
            </a:r>
            <a:endParaRPr b="0" lang="fr-FR" sz="1000" spc="-1" strike="noStrike">
              <a:latin typeface="Arial"/>
            </a:endParaRPr>
          </a:p>
          <a:p>
            <a:pPr>
              <a:lnSpc>
                <a:spcPct val="150000"/>
              </a:lnSpc>
            </a:pPr>
            <a:r>
              <a:rPr b="0" lang="fr-FR" sz="1000" spc="-1" strike="noStrike">
                <a:latin typeface="Arial"/>
              </a:rPr>
              <a:t>certaines permissions pour naviguer sur les URL associés au back-end.</a:t>
            </a:r>
            <a:endParaRPr b="0" lang="fr-FR" sz="1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129" name="TextShape 1"/>
          <p:cNvSpPr txBox="1"/>
          <p:nvPr/>
        </p:nvSpPr>
        <p:spPr>
          <a:xfrm>
            <a:off x="4324320" y="2379240"/>
            <a:ext cx="1473480" cy="858240"/>
          </a:xfrm>
          <a:prstGeom prst="rect">
            <a:avLst/>
          </a:prstGeom>
          <a:noFill/>
          <a:ln>
            <a:noFill/>
          </a:ln>
        </p:spPr>
        <p:txBody>
          <a:bodyPr lIns="90000" rIns="90000" tIns="45000" bIns="45000">
            <a:spAutoFit/>
          </a:bodyPr>
          <a:p>
            <a:r>
              <a:rPr b="0" lang="fr-FR" sz="1800" spc="-1" strike="noStrike">
                <a:latin typeface="Arial"/>
              </a:rPr>
              <a:t>Conclusion</a:t>
            </a:r>
            <a:endParaRPr b="0" lang="fr-FR" sz="1800" spc="-1" strike="noStrike">
              <a:latin typeface="Arial"/>
            </a:endParaRPr>
          </a:p>
          <a:p>
            <a:endParaRPr b="0" lang="fr-FR" sz="1800" spc="-1" strike="noStrike">
              <a:latin typeface="Arial"/>
            </a:endParaRPr>
          </a:p>
          <a:p>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130" name="TextShape 1"/>
          <p:cNvSpPr txBox="1"/>
          <p:nvPr/>
        </p:nvSpPr>
        <p:spPr>
          <a:xfrm>
            <a:off x="4741560" y="2386080"/>
            <a:ext cx="738360" cy="346320"/>
          </a:xfrm>
          <a:prstGeom prst="rect">
            <a:avLst/>
          </a:prstGeom>
          <a:noFill/>
          <a:ln>
            <a:noFill/>
          </a:ln>
        </p:spPr>
        <p:txBody>
          <a:bodyPr lIns="90000" rIns="90000" tIns="45000" bIns="45000">
            <a:spAutoFit/>
          </a:bodyPr>
          <a:p>
            <a:r>
              <a:rPr b="0" lang="fr-FR" sz="1800" spc="-1" strike="noStrike">
                <a:latin typeface="Arial"/>
              </a:rPr>
              <a:t>Merci</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131" name="" descr=""/>
          <p:cNvPicPr/>
          <p:nvPr/>
        </p:nvPicPr>
        <p:blipFill>
          <a:blip r:embed="rId1"/>
          <a:stretch/>
        </p:blipFill>
        <p:spPr>
          <a:xfrm>
            <a:off x="0" y="0"/>
            <a:ext cx="6643800" cy="3330000"/>
          </a:xfrm>
          <a:prstGeom prst="rect">
            <a:avLst/>
          </a:prstGeom>
          <a:ln>
            <a:noFill/>
          </a:ln>
        </p:spPr>
      </p:pic>
      <p:pic>
        <p:nvPicPr>
          <p:cNvPr id="132" name="" descr=""/>
          <p:cNvPicPr/>
          <p:nvPr/>
        </p:nvPicPr>
        <p:blipFill>
          <a:blip r:embed="rId2"/>
          <a:stretch/>
        </p:blipFill>
        <p:spPr>
          <a:xfrm>
            <a:off x="3060000" y="2127600"/>
            <a:ext cx="7048800" cy="354240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52" name="TextShape 1"/>
          <p:cNvSpPr txBox="1"/>
          <p:nvPr/>
        </p:nvSpPr>
        <p:spPr>
          <a:xfrm>
            <a:off x="2528640" y="1440000"/>
            <a:ext cx="5931360" cy="3750120"/>
          </a:xfrm>
          <a:prstGeom prst="rect">
            <a:avLst/>
          </a:prstGeom>
          <a:noFill/>
          <a:ln>
            <a:noFill/>
          </a:ln>
        </p:spPr>
        <p:txBody>
          <a:bodyPr lIns="0" rIns="0" tIns="0" bIns="0">
            <a:spAutoFit/>
          </a:bodyPr>
          <a:p>
            <a:r>
              <a:rPr b="0" lang="fr-FR" sz="2200" spc="-1" strike="noStrike">
                <a:latin typeface="Arial"/>
                <a:ea typeface="Microsoft YaHei"/>
              </a:rPr>
              <a:t>- Adresse avec Google maps, téléphone</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Ajout de photos de réalisations</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Tarifs des prestations</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Marques en vente au Salon</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Liens vers les réseaux sociaux de l’entreprise</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Création d’un logo</a:t>
            </a:r>
            <a:endParaRPr b="0" lang="fr-FR" sz="2200" spc="-1" strike="noStrike">
              <a:latin typeface="Arial"/>
            </a:endParaRPr>
          </a:p>
        </p:txBody>
      </p:sp>
      <p:sp>
        <p:nvSpPr>
          <p:cNvPr id="53" name="TextShape 2"/>
          <p:cNvSpPr txBox="1"/>
          <p:nvPr/>
        </p:nvSpPr>
        <p:spPr>
          <a:xfrm>
            <a:off x="504000" y="226080"/>
            <a:ext cx="9071640" cy="946440"/>
          </a:xfrm>
          <a:prstGeom prst="rect">
            <a:avLst/>
          </a:prstGeom>
          <a:noFill/>
          <a:ln>
            <a:noFill/>
          </a:ln>
        </p:spPr>
        <p:txBody>
          <a:bodyPr lIns="0" rIns="0" tIns="0" bIns="0" anchor="ctr">
            <a:spAutoFit/>
          </a:bodyPr>
          <a:p>
            <a:pPr algn="ctr"/>
            <a:r>
              <a:rPr b="0" lang="fr-FR" sz="4000" spc="-1" strike="noStrike">
                <a:latin typeface="Arial"/>
              </a:rPr>
              <a:t>Cahier des charges</a:t>
            </a:r>
            <a:endParaRPr b="0" lang="fr-FR"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54" name="TextShape 1"/>
          <p:cNvSpPr txBox="1"/>
          <p:nvPr/>
        </p:nvSpPr>
        <p:spPr>
          <a:xfrm>
            <a:off x="3615840" y="1483920"/>
            <a:ext cx="5391360" cy="3437640"/>
          </a:xfrm>
          <a:prstGeom prst="rect">
            <a:avLst/>
          </a:prstGeom>
          <a:noFill/>
          <a:ln>
            <a:noFill/>
          </a:ln>
        </p:spPr>
        <p:txBody>
          <a:bodyPr lIns="0" rIns="0" tIns="0" bIns="0">
            <a:spAutoFit/>
          </a:bodyPr>
          <a:p>
            <a:r>
              <a:rPr b="0" lang="fr-FR" sz="2200" spc="-1" strike="noStrike">
                <a:latin typeface="Arial"/>
                <a:ea typeface="Microsoft YaHei"/>
              </a:rPr>
              <a:t>- Framework Symfony</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Easy Admin</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Vich Uploader</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Bootstrap</a:t>
            </a:r>
            <a:endParaRPr b="0" lang="fr-FR" sz="2200" spc="-1" strike="noStrike">
              <a:latin typeface="Arial"/>
            </a:endParaRPr>
          </a:p>
          <a:p>
            <a:endParaRPr b="0" lang="fr-FR" sz="2200" spc="-1" strike="noStrike">
              <a:latin typeface="Arial"/>
            </a:endParaRPr>
          </a:p>
          <a:p>
            <a:endParaRPr b="0" lang="fr-FR" sz="2200" spc="-1" strike="noStrike">
              <a:latin typeface="Arial"/>
            </a:endParaRPr>
          </a:p>
          <a:p>
            <a:endParaRPr b="0" lang="fr-FR" sz="2200" spc="-1" strike="noStrike">
              <a:latin typeface="Arial"/>
            </a:endParaRPr>
          </a:p>
          <a:p>
            <a:endParaRPr b="0" lang="fr-FR" sz="2200" spc="-1" strike="noStrike">
              <a:latin typeface="Arial"/>
            </a:endParaRPr>
          </a:p>
        </p:txBody>
      </p:sp>
      <p:sp>
        <p:nvSpPr>
          <p:cNvPr id="55" name="TextShape 2"/>
          <p:cNvSpPr txBox="1"/>
          <p:nvPr/>
        </p:nvSpPr>
        <p:spPr>
          <a:xfrm>
            <a:off x="504000" y="226080"/>
            <a:ext cx="9071640" cy="946440"/>
          </a:xfrm>
          <a:prstGeom prst="rect">
            <a:avLst/>
          </a:prstGeom>
          <a:noFill/>
          <a:ln>
            <a:noFill/>
          </a:ln>
        </p:spPr>
        <p:txBody>
          <a:bodyPr lIns="0" rIns="0" tIns="0" bIns="0" anchor="ctr">
            <a:spAutoFit/>
          </a:bodyPr>
          <a:p>
            <a:pPr algn="ctr"/>
            <a:r>
              <a:rPr b="0" lang="fr-FR" sz="4000" spc="-1" strike="noStrike">
                <a:latin typeface="Arial"/>
              </a:rPr>
              <a:t>Spécifications techniques</a:t>
            </a:r>
            <a:endParaRPr b="0" lang="fr-FR" sz="40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
        <p:nvSpPr>
          <p:cNvPr id="56" name="TextShape 1"/>
          <p:cNvSpPr txBox="1"/>
          <p:nvPr/>
        </p:nvSpPr>
        <p:spPr>
          <a:xfrm>
            <a:off x="3780000" y="1483920"/>
            <a:ext cx="5024160" cy="4687560"/>
          </a:xfrm>
          <a:prstGeom prst="rect">
            <a:avLst/>
          </a:prstGeom>
          <a:noFill/>
          <a:ln>
            <a:noFill/>
          </a:ln>
        </p:spPr>
        <p:txBody>
          <a:bodyPr lIns="0" rIns="0" tIns="0" bIns="0">
            <a:spAutoFit/>
          </a:bodyPr>
          <a:p>
            <a:r>
              <a:rPr b="0" lang="fr-FR" sz="2200" spc="-1" strike="noStrike">
                <a:latin typeface="Arial"/>
                <a:ea typeface="Microsoft YaHei"/>
              </a:rPr>
              <a:t>- VS Code</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Git - Github (SSH)</a:t>
            </a:r>
            <a:endParaRPr b="0" lang="fr-FR" sz="2200" spc="-1" strike="noStrike">
              <a:latin typeface="Arial"/>
            </a:endParaRPr>
          </a:p>
          <a:p>
            <a:endParaRPr b="0" lang="fr-FR" sz="2200" spc="-1" strike="noStrike">
              <a:latin typeface="Arial"/>
            </a:endParaRPr>
          </a:p>
          <a:p>
            <a:pPr>
              <a:lnSpc>
                <a:spcPct val="100000"/>
              </a:lnSpc>
            </a:pPr>
            <a:r>
              <a:rPr b="0" lang="fr-FR" sz="2200" spc="-1" strike="noStrike">
                <a:latin typeface="Arial"/>
                <a:ea typeface="Microsoft YaHei"/>
              </a:rPr>
              <a:t>- LibreOffice</a:t>
            </a:r>
            <a:endParaRPr b="0" lang="fr-FR" sz="2200" spc="-1" strike="noStrike">
              <a:latin typeface="Arial"/>
            </a:endParaRPr>
          </a:p>
          <a:p>
            <a:pPr>
              <a:lnSpc>
                <a:spcPct val="100000"/>
              </a:lnSpc>
            </a:pPr>
            <a:endParaRPr b="0" lang="fr-FR" sz="2200" spc="-1" strike="noStrike">
              <a:latin typeface="Arial"/>
            </a:endParaRPr>
          </a:p>
          <a:p>
            <a:r>
              <a:rPr b="0" lang="fr-FR" sz="2200" spc="-1" strike="noStrike">
                <a:latin typeface="Arial"/>
                <a:ea typeface="Microsoft YaHei"/>
              </a:rPr>
              <a:t>- Gimp</a:t>
            </a:r>
            <a:endParaRPr b="0" lang="fr-FR" sz="2200" spc="-1" strike="noStrike">
              <a:latin typeface="Arial"/>
            </a:endParaRPr>
          </a:p>
          <a:p>
            <a:endParaRPr b="0" lang="fr-FR" sz="2200" spc="-1" strike="noStrike">
              <a:latin typeface="Arial"/>
            </a:endParaRPr>
          </a:p>
          <a:p>
            <a:r>
              <a:rPr b="0" lang="fr-FR" sz="2200" spc="-1" strike="noStrike">
                <a:latin typeface="Arial"/>
                <a:ea typeface="Microsoft YaHei"/>
              </a:rPr>
              <a:t>- Kanban</a:t>
            </a:r>
            <a:endParaRPr b="0" lang="fr-FR" sz="2200" spc="-1" strike="noStrike">
              <a:latin typeface="Arial"/>
            </a:endParaRPr>
          </a:p>
          <a:p>
            <a:endParaRPr b="0" lang="fr-FR" sz="2200" spc="-1" strike="noStrike">
              <a:latin typeface="Arial"/>
            </a:endParaRPr>
          </a:p>
          <a:p>
            <a:endParaRPr b="0" lang="fr-FR" sz="2200" spc="-1" strike="noStrike">
              <a:latin typeface="Arial"/>
            </a:endParaRPr>
          </a:p>
          <a:p>
            <a:endParaRPr b="0" lang="fr-FR" sz="2200" spc="-1" strike="noStrike">
              <a:latin typeface="Arial"/>
            </a:endParaRPr>
          </a:p>
          <a:p>
            <a:endParaRPr b="0" lang="fr-FR" sz="2200" spc="-1" strike="noStrike">
              <a:latin typeface="Arial"/>
            </a:endParaRPr>
          </a:p>
          <a:p>
            <a:endParaRPr b="0" lang="fr-FR" sz="2200" spc="-1" strike="noStrike">
              <a:latin typeface="Arial"/>
            </a:endParaRPr>
          </a:p>
          <a:p>
            <a:endParaRPr b="0" lang="fr-FR" sz="2200" spc="-1" strike="noStrike">
              <a:latin typeface="Arial"/>
            </a:endParaRPr>
          </a:p>
        </p:txBody>
      </p:sp>
      <p:sp>
        <p:nvSpPr>
          <p:cNvPr id="57" name="TextShape 2"/>
          <p:cNvSpPr txBox="1"/>
          <p:nvPr/>
        </p:nvSpPr>
        <p:spPr>
          <a:xfrm>
            <a:off x="504000" y="226080"/>
            <a:ext cx="9071640" cy="946440"/>
          </a:xfrm>
          <a:prstGeom prst="rect">
            <a:avLst/>
          </a:prstGeom>
          <a:noFill/>
          <a:ln>
            <a:noFill/>
          </a:ln>
        </p:spPr>
        <p:txBody>
          <a:bodyPr lIns="0" rIns="0" tIns="0" bIns="0" anchor="ctr">
            <a:spAutoFit/>
          </a:bodyPr>
          <a:p>
            <a:pPr algn="ctr"/>
            <a:r>
              <a:rPr b="0" lang="fr-FR" sz="4000" spc="-1" strike="noStrike">
                <a:latin typeface="Arial"/>
              </a:rPr>
              <a:t>Logiciels et outils</a:t>
            </a:r>
            <a:endParaRPr b="0" lang="fr-FR" sz="40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58" name="" descr=""/>
          <p:cNvPicPr/>
          <p:nvPr/>
        </p:nvPicPr>
        <p:blipFill>
          <a:blip r:embed="rId1"/>
          <a:stretch/>
        </p:blipFill>
        <p:spPr>
          <a:xfrm>
            <a:off x="900000" y="360"/>
            <a:ext cx="8281440" cy="566964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eee"/>
        </a:solidFill>
      </p:bgPr>
    </p:bg>
    <p:spTree>
      <p:nvGrpSpPr>
        <p:cNvPr id="1" name=""/>
        <p:cNvGrpSpPr/>
        <p:nvPr/>
      </p:nvGrpSpPr>
      <p:grpSpPr>
        <a:xfrm>
          <a:off x="0" y="0"/>
          <a:ext cx="0" cy="0"/>
          <a:chOff x="0" y="0"/>
          <a:chExt cx="0" cy="0"/>
        </a:xfrm>
      </p:grpSpPr>
      <p:pic>
        <p:nvPicPr>
          <p:cNvPr id="59" name="" descr=""/>
          <p:cNvPicPr/>
          <p:nvPr/>
        </p:nvPicPr>
        <p:blipFill>
          <a:blip r:embed="rId1"/>
          <a:stretch/>
        </p:blipFill>
        <p:spPr>
          <a:xfrm>
            <a:off x="1440000" y="360"/>
            <a:ext cx="7740000" cy="56696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ddddd"/>
        </a:solidFill>
      </p:bgPr>
    </p:bg>
    <p:spTree>
      <p:nvGrpSpPr>
        <p:cNvPr id="1" name=""/>
        <p:cNvGrpSpPr/>
        <p:nvPr/>
      </p:nvGrpSpPr>
      <p:grpSpPr>
        <a:xfrm>
          <a:off x="0" y="0"/>
          <a:ext cx="0" cy="0"/>
          <a:chOff x="0" y="0"/>
          <a:chExt cx="0" cy="0"/>
        </a:xfrm>
      </p:grpSpPr>
      <p:pic>
        <p:nvPicPr>
          <p:cNvPr id="60" name="" descr=""/>
          <p:cNvPicPr/>
          <p:nvPr/>
        </p:nvPicPr>
        <p:blipFill>
          <a:blip r:embed="rId1"/>
          <a:stretch/>
        </p:blipFill>
        <p:spPr>
          <a:xfrm>
            <a:off x="0" y="0"/>
            <a:ext cx="2160000" cy="2984040"/>
          </a:xfrm>
          <a:prstGeom prst="rect">
            <a:avLst/>
          </a:prstGeom>
          <a:ln>
            <a:noFill/>
          </a:ln>
        </p:spPr>
      </p:pic>
      <p:sp>
        <p:nvSpPr>
          <p:cNvPr id="61" name="TextShape 1"/>
          <p:cNvSpPr txBox="1"/>
          <p:nvPr/>
        </p:nvSpPr>
        <p:spPr>
          <a:xfrm>
            <a:off x="2546280" y="360000"/>
            <a:ext cx="1233720" cy="602280"/>
          </a:xfrm>
          <a:prstGeom prst="rect">
            <a:avLst/>
          </a:prstGeom>
          <a:noFill/>
          <a:ln>
            <a:noFill/>
          </a:ln>
        </p:spPr>
        <p:txBody>
          <a:bodyPr lIns="90000" rIns="90000" tIns="45000" bIns="45000">
            <a:spAutoFit/>
          </a:bodyPr>
          <a:p>
            <a:r>
              <a:rPr b="0" lang="fr-FR" sz="1800" spc="-1" strike="noStrike">
                <a:latin typeface="Arial"/>
              </a:rPr>
              <a:t>Wireframe</a:t>
            </a:r>
            <a:endParaRPr b="0" lang="fr-FR" sz="1800" spc="-1" strike="noStrike">
              <a:latin typeface="Arial"/>
            </a:endParaRPr>
          </a:p>
          <a:p>
            <a:r>
              <a:rPr b="0" lang="fr-FR" sz="1800" spc="-1" strike="noStrike">
                <a:latin typeface="Arial"/>
              </a:rPr>
              <a:t>  </a:t>
            </a:r>
            <a:r>
              <a:rPr b="0" lang="fr-FR" sz="1800" spc="-1" strike="noStrike">
                <a:latin typeface="Arial"/>
              </a:rPr>
              <a:t>mobile</a:t>
            </a:r>
            <a:endParaRPr b="0" lang="fr-FR" sz="1800" spc="-1" strike="noStrike">
              <a:latin typeface="Arial"/>
            </a:endParaRPr>
          </a:p>
        </p:txBody>
      </p:sp>
      <p:pic>
        <p:nvPicPr>
          <p:cNvPr id="62" name="" descr=""/>
          <p:cNvPicPr/>
          <p:nvPr/>
        </p:nvPicPr>
        <p:blipFill>
          <a:blip r:embed="rId2"/>
          <a:stretch/>
        </p:blipFill>
        <p:spPr>
          <a:xfrm>
            <a:off x="4140000" y="0"/>
            <a:ext cx="2160000" cy="2980800"/>
          </a:xfrm>
          <a:prstGeom prst="rect">
            <a:avLst/>
          </a:prstGeom>
          <a:ln>
            <a:noFill/>
          </a:ln>
        </p:spPr>
      </p:pic>
      <p:pic>
        <p:nvPicPr>
          <p:cNvPr id="63" name="" descr=""/>
          <p:cNvPicPr/>
          <p:nvPr/>
        </p:nvPicPr>
        <p:blipFill>
          <a:blip r:embed="rId3"/>
          <a:stretch/>
        </p:blipFill>
        <p:spPr>
          <a:xfrm>
            <a:off x="7920000" y="0"/>
            <a:ext cx="2142360" cy="2956320"/>
          </a:xfrm>
          <a:prstGeom prst="rect">
            <a:avLst/>
          </a:prstGeom>
          <a:ln>
            <a:noFill/>
          </a:ln>
        </p:spPr>
      </p:pic>
      <p:pic>
        <p:nvPicPr>
          <p:cNvPr id="64" name="" descr=""/>
          <p:cNvPicPr/>
          <p:nvPr/>
        </p:nvPicPr>
        <p:blipFill>
          <a:blip r:embed="rId4"/>
          <a:stretch/>
        </p:blipFill>
        <p:spPr>
          <a:xfrm>
            <a:off x="2956680" y="3600000"/>
            <a:ext cx="4423320" cy="720000"/>
          </a:xfrm>
          <a:prstGeom prst="rect">
            <a:avLst/>
          </a:prstGeom>
          <a:ln>
            <a:noFill/>
          </a:ln>
        </p:spPr>
      </p:pic>
      <p:pic>
        <p:nvPicPr>
          <p:cNvPr id="65" name="" descr=""/>
          <p:cNvPicPr/>
          <p:nvPr/>
        </p:nvPicPr>
        <p:blipFill>
          <a:blip r:embed="rId5"/>
          <a:stretch/>
        </p:blipFill>
        <p:spPr>
          <a:xfrm>
            <a:off x="1260000" y="2779920"/>
            <a:ext cx="1440000" cy="2800080"/>
          </a:xfrm>
          <a:prstGeom prst="rect">
            <a:avLst/>
          </a:prstGeom>
          <a:ln>
            <a:noFill/>
          </a:ln>
        </p:spPr>
      </p:pic>
      <p:pic>
        <p:nvPicPr>
          <p:cNvPr id="66" name="" descr=""/>
          <p:cNvPicPr/>
          <p:nvPr/>
        </p:nvPicPr>
        <p:blipFill>
          <a:blip r:embed="rId6"/>
          <a:stretch/>
        </p:blipFill>
        <p:spPr>
          <a:xfrm>
            <a:off x="7560000" y="2700000"/>
            <a:ext cx="1620000" cy="29332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7" name="" descr=""/>
          <p:cNvPicPr/>
          <p:nvPr/>
        </p:nvPicPr>
        <p:blipFill>
          <a:blip r:embed="rId1"/>
          <a:stretch/>
        </p:blipFill>
        <p:spPr>
          <a:xfrm>
            <a:off x="3780000" y="0"/>
            <a:ext cx="2221920" cy="2956320"/>
          </a:xfrm>
          <a:prstGeom prst="rect">
            <a:avLst/>
          </a:prstGeom>
          <a:ln>
            <a:noFill/>
          </a:ln>
        </p:spPr>
      </p:pic>
      <p:pic>
        <p:nvPicPr>
          <p:cNvPr id="68" name="" descr=""/>
          <p:cNvPicPr/>
          <p:nvPr/>
        </p:nvPicPr>
        <p:blipFill>
          <a:blip r:embed="rId2"/>
          <a:stretch/>
        </p:blipFill>
        <p:spPr>
          <a:xfrm>
            <a:off x="-30240" y="0"/>
            <a:ext cx="2520000" cy="2880000"/>
          </a:xfrm>
          <a:prstGeom prst="rect">
            <a:avLst/>
          </a:prstGeom>
          <a:ln>
            <a:noFill/>
          </a:ln>
        </p:spPr>
      </p:pic>
      <p:sp>
        <p:nvSpPr>
          <p:cNvPr id="69" name="TextShape 1"/>
          <p:cNvSpPr txBox="1"/>
          <p:nvPr/>
        </p:nvSpPr>
        <p:spPr>
          <a:xfrm>
            <a:off x="2366280" y="720000"/>
            <a:ext cx="1233720" cy="602280"/>
          </a:xfrm>
          <a:prstGeom prst="rect">
            <a:avLst/>
          </a:prstGeom>
          <a:noFill/>
          <a:ln>
            <a:noFill/>
          </a:ln>
        </p:spPr>
        <p:txBody>
          <a:bodyPr lIns="90000" rIns="90000" tIns="45000" bIns="45000">
            <a:spAutoFit/>
          </a:bodyPr>
          <a:p>
            <a:r>
              <a:rPr b="0" lang="fr-FR" sz="1800" spc="-1" strike="noStrike">
                <a:latin typeface="Arial"/>
              </a:rPr>
              <a:t>Wireframe</a:t>
            </a:r>
            <a:endParaRPr b="0" lang="fr-FR" sz="1800" spc="-1" strike="noStrike">
              <a:latin typeface="Arial"/>
            </a:endParaRPr>
          </a:p>
          <a:p>
            <a:r>
              <a:rPr b="0" lang="fr-FR" sz="1800" spc="-1" strike="noStrike">
                <a:latin typeface="Arial"/>
              </a:rPr>
              <a:t>  </a:t>
            </a:r>
            <a:r>
              <a:rPr b="0" lang="fr-FR" sz="1800" spc="-1" strike="noStrike">
                <a:latin typeface="Arial"/>
              </a:rPr>
              <a:t>tablette</a:t>
            </a:r>
            <a:endParaRPr b="0" lang="fr-FR" sz="1800" spc="-1" strike="noStrike">
              <a:latin typeface="Arial"/>
            </a:endParaRPr>
          </a:p>
        </p:txBody>
      </p:sp>
      <p:pic>
        <p:nvPicPr>
          <p:cNvPr id="70" name="" descr=""/>
          <p:cNvPicPr/>
          <p:nvPr/>
        </p:nvPicPr>
        <p:blipFill>
          <a:blip r:embed="rId3"/>
          <a:stretch/>
        </p:blipFill>
        <p:spPr>
          <a:xfrm>
            <a:off x="3420000" y="3780000"/>
            <a:ext cx="4860000" cy="815400"/>
          </a:xfrm>
          <a:prstGeom prst="rect">
            <a:avLst/>
          </a:prstGeom>
          <a:ln>
            <a:noFill/>
          </a:ln>
        </p:spPr>
      </p:pic>
      <p:pic>
        <p:nvPicPr>
          <p:cNvPr id="71" name="" descr=""/>
          <p:cNvPicPr/>
          <p:nvPr/>
        </p:nvPicPr>
        <p:blipFill>
          <a:blip r:embed="rId4"/>
          <a:stretch/>
        </p:blipFill>
        <p:spPr>
          <a:xfrm>
            <a:off x="0" y="2673360"/>
            <a:ext cx="3287160" cy="2996640"/>
          </a:xfrm>
          <a:prstGeom prst="rect">
            <a:avLst/>
          </a:prstGeom>
          <a:ln>
            <a:noFill/>
          </a:ln>
        </p:spPr>
      </p:pic>
      <p:pic>
        <p:nvPicPr>
          <p:cNvPr id="72" name="" descr=""/>
          <p:cNvPicPr/>
          <p:nvPr/>
        </p:nvPicPr>
        <p:blipFill>
          <a:blip r:embed="rId5"/>
          <a:stretch/>
        </p:blipFill>
        <p:spPr>
          <a:xfrm>
            <a:off x="6631560" y="0"/>
            <a:ext cx="3268440" cy="36000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893</TotalTime>
  <Application>LibreOffice/6.3.0.4$Windows_X86_64 LibreOffice_project/057fc023c990d676a43019934386b85b21a9ee99</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2021-10-26T12:31:54Z</dcterms:modified>
  <cp:revision>110</cp:revision>
  <dc:subject/>
  <dc:title/>
</cp:coreProperties>
</file>